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6" r:id="rId1"/>
  </p:sldMasterIdLst>
  <p:sldIdLst>
    <p:sldId id="256" r:id="rId2"/>
    <p:sldId id="287" r:id="rId3"/>
    <p:sldId id="257" r:id="rId4"/>
    <p:sldId id="289" r:id="rId5"/>
    <p:sldId id="260" r:id="rId6"/>
    <p:sldId id="261" r:id="rId7"/>
    <p:sldId id="271" r:id="rId8"/>
    <p:sldId id="263" r:id="rId9"/>
    <p:sldId id="270" r:id="rId10"/>
    <p:sldId id="266" r:id="rId11"/>
    <p:sldId id="264" r:id="rId12"/>
    <p:sldId id="265" r:id="rId13"/>
    <p:sldId id="267" r:id="rId14"/>
    <p:sldId id="268" r:id="rId15"/>
    <p:sldId id="269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1" r:id="rId25"/>
    <p:sldId id="280" r:id="rId26"/>
    <p:sldId id="282" r:id="rId27"/>
    <p:sldId id="283" r:id="rId28"/>
    <p:sldId id="290" r:id="rId29"/>
    <p:sldId id="285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C9377-BD24-446D-B7C7-A144F3EA15C8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C6BC0-E71D-44E5-B361-170A558C9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86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C9377-BD24-446D-B7C7-A144F3EA15C8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C6BC0-E71D-44E5-B361-170A558C9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675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C9377-BD24-446D-B7C7-A144F3EA15C8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C6BC0-E71D-44E5-B361-170A558C9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637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C9377-BD24-446D-B7C7-A144F3EA15C8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C6BC0-E71D-44E5-B361-170A558C9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564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C9377-BD24-446D-B7C7-A144F3EA15C8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C6BC0-E71D-44E5-B361-170A558C9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529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C9377-BD24-446D-B7C7-A144F3EA15C8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C6BC0-E71D-44E5-B361-170A558C9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712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C9377-BD24-446D-B7C7-A144F3EA15C8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C6BC0-E71D-44E5-B361-170A558C9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158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C9377-BD24-446D-B7C7-A144F3EA15C8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C6BC0-E71D-44E5-B361-170A558C9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76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C9377-BD24-446D-B7C7-A144F3EA15C8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C6BC0-E71D-44E5-B361-170A558C9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457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C9377-BD24-446D-B7C7-A144F3EA15C8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C6BC0-E71D-44E5-B361-170A558C9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64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C9377-BD24-446D-B7C7-A144F3EA15C8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C6BC0-E71D-44E5-B361-170A558C9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006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C9377-BD24-446D-B7C7-A144F3EA15C8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C6BC0-E71D-44E5-B361-170A558C9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65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86876"/>
            <a:ext cx="9144000" cy="2387600"/>
          </a:xfrm>
          <a:gradFill>
            <a:gsLst>
              <a:gs pos="0">
                <a:schemeClr val="accent4">
                  <a:satMod val="103000"/>
                  <a:lumMod val="102000"/>
                  <a:tint val="94000"/>
                </a:schemeClr>
              </a:gs>
              <a:gs pos="10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Status</a:t>
            </a:r>
            <a:r>
              <a:rPr lang="fr-FR" sz="5400" b="1" dirty="0" smtClean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of </a:t>
            </a:r>
            <a:r>
              <a:rPr lang="en-US" sz="5400" b="1" dirty="0" smtClean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Farmers</a:t>
            </a:r>
            <a:r>
              <a:rPr lang="fr-FR" sz="5400" b="1" dirty="0" smtClean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’ </a:t>
            </a:r>
            <a:r>
              <a:rPr lang="en-US" sz="5400" b="1" dirty="0" smtClean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Organizations</a:t>
            </a:r>
            <a:r>
              <a:rPr lang="fr-FR" sz="5400" b="1" dirty="0" smtClean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in </a:t>
            </a:r>
            <a:r>
              <a:rPr lang="en-US" sz="5400" b="1" dirty="0" smtClean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Watershed</a:t>
            </a:r>
            <a:r>
              <a:rPr lang="fr-FR" sz="5400" b="1" dirty="0" smtClean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villages of Mali </a:t>
            </a:r>
            <a:endParaRPr lang="en-US" sz="5400" b="1" dirty="0">
              <a:solidFill>
                <a:schemeClr val="tx1"/>
              </a:solidFill>
              <a:latin typeface="Gill Sans MT" panose="020B05020201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58175"/>
            <a:ext cx="9144000" cy="596475"/>
          </a:xfrm>
        </p:spPr>
        <p:txBody>
          <a:bodyPr>
            <a:normAutofit/>
          </a:bodyPr>
          <a:lstStyle/>
          <a:p>
            <a:r>
              <a:rPr lang="fr-FR" sz="2800" dirty="0" smtClean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AFRICA RISING SITES – KOUTIALA DISTRICT</a:t>
            </a:r>
            <a:endParaRPr lang="en-US" sz="2800" dirty="0">
              <a:solidFill>
                <a:schemeClr val="tx1"/>
              </a:solidFill>
              <a:latin typeface="Gill Sans MT" panose="020B05020201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103992"/>
            <a:ext cx="12192000" cy="734096"/>
          </a:xfrm>
          <a:prstGeom prst="rect">
            <a:avLst/>
          </a:prstGeom>
          <a:gradFill>
            <a:gsLst>
              <a:gs pos="100000">
                <a:schemeClr val="accent4">
                  <a:lumMod val="20000"/>
                  <a:lumOff val="80000"/>
                </a:schemeClr>
              </a:gs>
              <a:gs pos="100000">
                <a:schemeClr val="accent2">
                  <a:shade val="90000"/>
                  <a:lumMod val="84000"/>
                </a:schemeClr>
              </a:gs>
            </a:gsLst>
            <a:lin ang="5400000" scaled="0"/>
          </a:gra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 smtClean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SIKASSO, </a:t>
            </a:r>
            <a:r>
              <a:rPr lang="en-US" sz="2000" b="1" dirty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26 to 27 February </a:t>
            </a:r>
            <a:r>
              <a:rPr lang="en-US" sz="2000" b="1" dirty="0" smtClean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2015                            By  </a:t>
            </a:r>
            <a:r>
              <a:rPr lang="en-US" sz="2000" b="1" dirty="0" err="1" smtClean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Dr</a:t>
            </a:r>
            <a:r>
              <a:rPr lang="en-US" sz="2000" b="1" dirty="0" smtClean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Birhanu</a:t>
            </a:r>
            <a:r>
              <a:rPr lang="en-US" sz="2000" b="1" dirty="0" smtClean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ZEMADIM / </a:t>
            </a:r>
            <a:r>
              <a:rPr lang="en-US" sz="2000" b="1" dirty="0" err="1" smtClean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Cédrick</a:t>
            </a:r>
            <a:r>
              <a:rPr lang="en-US" sz="2000" b="1" dirty="0" smtClean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GUEDESSOU</a:t>
            </a:r>
            <a:endParaRPr lang="en-US" sz="2000" b="1" dirty="0">
              <a:solidFill>
                <a:schemeClr val="tx1"/>
              </a:solidFill>
              <a:latin typeface="Gill Sans MT" panose="020B05020201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557"/>
            <a:ext cx="12192000" cy="734096"/>
          </a:xfrm>
          <a:prstGeom prst="rect">
            <a:avLst/>
          </a:prstGeom>
          <a:gradFill>
            <a:gsLst>
              <a:gs pos="100000">
                <a:schemeClr val="accent4">
                  <a:lumMod val="20000"/>
                  <a:lumOff val="80000"/>
                </a:schemeClr>
              </a:gs>
              <a:gs pos="100000">
                <a:schemeClr val="accent2">
                  <a:shade val="90000"/>
                  <a:lumMod val="84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Africa</a:t>
            </a:r>
            <a:r>
              <a:rPr lang="fr-FR" sz="3200" b="1" dirty="0" smtClean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RISING </a:t>
            </a:r>
            <a:r>
              <a:rPr lang="en-US" sz="3200" b="1" dirty="0" smtClean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annual</a:t>
            </a:r>
            <a:r>
              <a:rPr lang="fr-FR" sz="3200" b="1" dirty="0" smtClean="0">
                <a:solidFill>
                  <a:schemeClr val="tx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Workshop</a:t>
            </a:r>
            <a:endParaRPr lang="en-US" sz="3200" b="1" dirty="0">
              <a:solidFill>
                <a:schemeClr val="tx1"/>
              </a:solidFill>
              <a:latin typeface="Gill Sans MT" panose="020B05020201040202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32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5400" dirty="0" err="1" smtClean="0">
                <a:latin typeface="Gill Sans MT" panose="020B0502020104020203" pitchFamily="34" charset="0"/>
              </a:rPr>
              <a:t>FOs</a:t>
            </a:r>
            <a:r>
              <a:rPr lang="fr-FR" sz="5400" dirty="0" smtClean="0">
                <a:latin typeface="Gill Sans MT" panose="020B0502020104020203" pitchFamily="34" charset="0"/>
              </a:rPr>
              <a:t>’ </a:t>
            </a:r>
            <a:r>
              <a:rPr lang="fr-FR" sz="5400" dirty="0" err="1" smtClean="0">
                <a:latin typeface="Gill Sans MT" panose="020B0502020104020203" pitchFamily="34" charset="0"/>
              </a:rPr>
              <a:t>character</a:t>
            </a:r>
            <a:endParaRPr lang="en-US" sz="5400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5400" dirty="0"/>
          </a:p>
          <a:p>
            <a:endParaRPr lang="en-US" sz="5400" dirty="0"/>
          </a:p>
          <a:p>
            <a:endParaRPr lang="en-US" sz="5400" dirty="0"/>
          </a:p>
          <a:p>
            <a:pPr marL="0" indent="0">
              <a:buNone/>
            </a:pPr>
            <a:endParaRPr lang="en-US" sz="5400" dirty="0"/>
          </a:p>
          <a:p>
            <a:endParaRPr lang="en-US" sz="5400" dirty="0"/>
          </a:p>
          <a:p>
            <a:endParaRPr lang="en-US" sz="5400" dirty="0"/>
          </a:p>
          <a:p>
            <a:pPr marL="0" indent="0">
              <a:buNone/>
            </a:pPr>
            <a:endParaRPr lang="en-US" sz="5400" dirty="0" smtClean="0">
              <a:latin typeface="Gill Sans MT" panose="020B0502020104020203" pitchFamily="34" charset="0"/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2" b="20207"/>
          <a:stretch/>
        </p:blipFill>
        <p:spPr bwMode="auto">
          <a:xfrm>
            <a:off x="1725769" y="1690688"/>
            <a:ext cx="8268237" cy="4388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57600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>
                <a:latin typeface="Gill Sans MT" panose="020B0502020104020203" pitchFamily="34" charset="0"/>
              </a:rPr>
              <a:t>Reasons of establishment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5400" dirty="0" smtClean="0">
                <a:latin typeface="Calibri" panose="020F0502020204030204" pitchFamily="34" charset="0"/>
              </a:rPr>
              <a:t>● </a:t>
            </a:r>
            <a:r>
              <a:rPr lang="en-US" sz="5400" dirty="0" smtClean="0">
                <a:latin typeface="Gill Sans MT" panose="020B0502020104020203" pitchFamily="34" charset="0"/>
              </a:rPr>
              <a:t>41%: to </a:t>
            </a:r>
            <a:r>
              <a:rPr lang="en-US" sz="5400" dirty="0">
                <a:latin typeface="Gill Sans MT" panose="020B0502020104020203" pitchFamily="34" charset="0"/>
              </a:rPr>
              <a:t>be stronger while being </a:t>
            </a:r>
            <a:r>
              <a:rPr lang="en-US" sz="5400" dirty="0" smtClean="0">
                <a:latin typeface="Gill Sans MT" panose="020B0502020104020203" pitchFamily="34" charset="0"/>
              </a:rPr>
              <a:t>together</a:t>
            </a:r>
          </a:p>
          <a:p>
            <a:pPr marL="0" indent="0">
              <a:buNone/>
            </a:pPr>
            <a:endParaRPr lang="en-US" sz="2200" dirty="0" smtClean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US" sz="5400" dirty="0" smtClean="0">
                <a:latin typeface="Calibri" panose="020F0502020204030204" pitchFamily="34" charset="0"/>
              </a:rPr>
              <a:t>● </a:t>
            </a:r>
            <a:r>
              <a:rPr lang="en-US" sz="5400" dirty="0" smtClean="0">
                <a:latin typeface="Gill Sans MT" panose="020B0502020104020203" pitchFamily="34" charset="0"/>
              </a:rPr>
              <a:t>24%: </a:t>
            </a:r>
            <a:r>
              <a:rPr lang="en-US" sz="5400" dirty="0">
                <a:latin typeface="Gill Sans MT" panose="020B0502020104020203" pitchFamily="34" charset="0"/>
              </a:rPr>
              <a:t>to work to develop the </a:t>
            </a:r>
            <a:r>
              <a:rPr lang="en-US" sz="5400" dirty="0" smtClean="0">
                <a:latin typeface="Gill Sans MT" panose="020B0502020104020203" pitchFamily="34" charset="0"/>
              </a:rPr>
              <a:t>agriculture</a:t>
            </a:r>
          </a:p>
          <a:p>
            <a:pPr marL="0" indent="0">
              <a:buNone/>
            </a:pPr>
            <a:endParaRPr lang="en-US" sz="2200" dirty="0" smtClean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US" sz="5400" dirty="0" smtClean="0">
                <a:latin typeface="Calibri" panose="020F0502020204030204" pitchFamily="34" charset="0"/>
              </a:rPr>
              <a:t>● </a:t>
            </a:r>
            <a:r>
              <a:rPr lang="en-US" sz="5400" dirty="0" smtClean="0">
                <a:latin typeface="Gill Sans MT" panose="020B0502020104020203" pitchFamily="34" charset="0"/>
              </a:rPr>
              <a:t>24%: to </a:t>
            </a:r>
            <a:r>
              <a:rPr lang="en-US" sz="5400" dirty="0">
                <a:latin typeface="Gill Sans MT" panose="020B0502020104020203" pitchFamily="34" charset="0"/>
              </a:rPr>
              <a:t>develop the </a:t>
            </a:r>
            <a:r>
              <a:rPr lang="en-US" sz="5400" dirty="0" smtClean="0">
                <a:latin typeface="Gill Sans MT" panose="020B0502020104020203" pitchFamily="34" charset="0"/>
              </a:rPr>
              <a:t>village </a:t>
            </a:r>
            <a:endParaRPr lang="en-US" sz="54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57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5400" dirty="0" smtClean="0">
                <a:latin typeface="Gill Sans MT" panose="020B0502020104020203" pitchFamily="34" charset="0"/>
              </a:rPr>
              <a:t>Main objective</a:t>
            </a:r>
            <a:endParaRPr lang="en-US" sz="5400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5400" dirty="0" smtClean="0">
                <a:latin typeface="Gill Sans MT" panose="020B0502020104020203" pitchFamily="34" charset="0"/>
              </a:rPr>
              <a:t>● To </a:t>
            </a:r>
            <a:r>
              <a:rPr lang="en-US" sz="5400" dirty="0">
                <a:latin typeface="Gill Sans MT" panose="020B0502020104020203" pitchFamily="34" charset="0"/>
              </a:rPr>
              <a:t>make agriculture, gardening and stock farming </a:t>
            </a:r>
            <a:r>
              <a:rPr lang="en-US" sz="5400" dirty="0" smtClean="0">
                <a:latin typeface="Gill Sans MT" panose="020B0502020104020203" pitchFamily="34" charset="0"/>
              </a:rPr>
              <a:t>together</a:t>
            </a:r>
          </a:p>
          <a:p>
            <a:pPr marL="0" indent="0">
              <a:buNone/>
            </a:pPr>
            <a:endParaRPr lang="en-US" sz="5400" dirty="0" smtClean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US" sz="5400" dirty="0" smtClean="0">
                <a:latin typeface="Gill Sans MT" panose="020B0502020104020203" pitchFamily="34" charset="0"/>
              </a:rPr>
              <a:t>● To </a:t>
            </a:r>
            <a:r>
              <a:rPr lang="en-US" sz="5400" dirty="0">
                <a:latin typeface="Gill Sans MT" panose="020B0502020104020203" pitchFamily="34" charset="0"/>
              </a:rPr>
              <a:t>increase </a:t>
            </a:r>
            <a:r>
              <a:rPr lang="en-US" sz="5400" dirty="0" smtClean="0">
                <a:latin typeface="Gill Sans MT" panose="020B0502020104020203" pitchFamily="34" charset="0"/>
              </a:rPr>
              <a:t>members</a:t>
            </a:r>
            <a:r>
              <a:rPr lang="en-US" sz="5400" dirty="0">
                <a:latin typeface="Gill Sans MT" panose="020B0502020104020203" pitchFamily="34" charset="0"/>
              </a:rPr>
              <a:t>’ </a:t>
            </a:r>
            <a:r>
              <a:rPr lang="en-US" sz="5400" dirty="0" smtClean="0">
                <a:latin typeface="Gill Sans MT" panose="020B0502020104020203" pitchFamily="34" charset="0"/>
              </a:rPr>
              <a:t>interest</a:t>
            </a:r>
            <a:endParaRPr lang="en-US" sz="54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84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>
                <a:latin typeface="Gill Sans MT" panose="020B0502020104020203" pitchFamily="34" charset="0"/>
              </a:rPr>
              <a:t>S</a:t>
            </a:r>
            <a:r>
              <a:rPr lang="en-US" sz="5400" dirty="0" smtClean="0">
                <a:latin typeface="Gill Sans MT" panose="020B0502020104020203" pitchFamily="34" charset="0"/>
              </a:rPr>
              <a:t>pecific </a:t>
            </a:r>
            <a:r>
              <a:rPr lang="en-US" sz="5400" dirty="0">
                <a:latin typeface="Gill Sans MT" panose="020B0502020104020203" pitchFamily="34" charset="0"/>
              </a:rPr>
              <a:t>roles </a:t>
            </a:r>
            <a:r>
              <a:rPr lang="en-US" sz="5400" dirty="0" smtClean="0">
                <a:latin typeface="Gill Sans MT" panose="020B0502020104020203" pitchFamily="34" charset="0"/>
              </a:rPr>
              <a:t>of the FO</a:t>
            </a:r>
            <a:endParaRPr lang="en-US" sz="5400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4400" dirty="0" smtClean="0">
                <a:latin typeface="Gill Sans MT" panose="020B0502020104020203" pitchFamily="34" charset="0"/>
              </a:rPr>
              <a:t>● To </a:t>
            </a:r>
            <a:r>
              <a:rPr lang="en-US" sz="4400" dirty="0">
                <a:latin typeface="Gill Sans MT" panose="020B0502020104020203" pitchFamily="34" charset="0"/>
              </a:rPr>
              <a:t>promote </a:t>
            </a:r>
            <a:r>
              <a:rPr lang="en-US" sz="4400" dirty="0" smtClean="0">
                <a:latin typeface="Gill Sans MT" panose="020B0502020104020203" pitchFamily="34" charset="0"/>
              </a:rPr>
              <a:t>collective </a:t>
            </a:r>
            <a:r>
              <a:rPr lang="en-US" sz="4400" dirty="0">
                <a:latin typeface="Gill Sans MT" panose="020B0502020104020203" pitchFamily="34" charset="0"/>
              </a:rPr>
              <a:t>work for sustainable agricultural </a:t>
            </a:r>
            <a:r>
              <a:rPr lang="en-US" sz="4400" dirty="0" smtClean="0">
                <a:latin typeface="Gill Sans MT" panose="020B0502020104020203" pitchFamily="34" charset="0"/>
              </a:rPr>
              <a:t>development</a:t>
            </a:r>
          </a:p>
          <a:p>
            <a:pPr marL="0" indent="0">
              <a:buNone/>
            </a:pPr>
            <a:r>
              <a:rPr lang="en-US" sz="4400" dirty="0" smtClean="0">
                <a:latin typeface="Gill Sans MT" panose="020B0502020104020203" pitchFamily="34" charset="0"/>
              </a:rPr>
              <a:t>●</a:t>
            </a:r>
            <a:r>
              <a:rPr lang="en-US" sz="4400" dirty="0">
                <a:latin typeface="Gill Sans MT" panose="020B0502020104020203" pitchFamily="34" charset="0"/>
              </a:rPr>
              <a:t> </a:t>
            </a:r>
            <a:r>
              <a:rPr lang="en-US" sz="4400" dirty="0" smtClean="0">
                <a:latin typeface="Gill Sans MT" panose="020B0502020104020203" pitchFamily="34" charset="0"/>
              </a:rPr>
              <a:t>Knowledge </a:t>
            </a:r>
            <a:r>
              <a:rPr lang="en-US" sz="4400" dirty="0">
                <a:latin typeface="Gill Sans MT" panose="020B0502020104020203" pitchFamily="34" charset="0"/>
              </a:rPr>
              <a:t>sharing between </a:t>
            </a:r>
            <a:r>
              <a:rPr lang="en-US" sz="4400" dirty="0" smtClean="0">
                <a:latin typeface="Gill Sans MT" panose="020B0502020104020203" pitchFamily="34" charset="0"/>
              </a:rPr>
              <a:t>members</a:t>
            </a:r>
          </a:p>
          <a:p>
            <a:pPr marL="0" indent="0">
              <a:buNone/>
            </a:pPr>
            <a:r>
              <a:rPr lang="en-US" sz="4400" dirty="0" smtClean="0">
                <a:latin typeface="Gill Sans MT" panose="020B0502020104020203" pitchFamily="34" charset="0"/>
              </a:rPr>
              <a:t>● Mutual support</a:t>
            </a:r>
          </a:p>
          <a:p>
            <a:pPr marL="0" indent="0">
              <a:buNone/>
            </a:pPr>
            <a:r>
              <a:rPr lang="en-US" sz="4400" dirty="0" smtClean="0">
                <a:latin typeface="Gill Sans MT" panose="020B0502020104020203" pitchFamily="34" charset="0"/>
              </a:rPr>
              <a:t>● To facilitate </a:t>
            </a:r>
            <a:r>
              <a:rPr lang="en-US" sz="4400" dirty="0">
                <a:latin typeface="Gill Sans MT" panose="020B0502020104020203" pitchFamily="34" charset="0"/>
              </a:rPr>
              <a:t>access of members to the CMDT </a:t>
            </a:r>
            <a:r>
              <a:rPr lang="en-US" sz="4400" dirty="0" smtClean="0">
                <a:latin typeface="Gill Sans MT" panose="020B0502020104020203" pitchFamily="34" charset="0"/>
              </a:rPr>
              <a:t>and to the banks.</a:t>
            </a:r>
            <a:endParaRPr lang="en-US" sz="44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65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>
                <a:latin typeface="Gill Sans MT" panose="020B0502020104020203" pitchFamily="34" charset="0"/>
              </a:rPr>
              <a:t>S</a:t>
            </a:r>
            <a:r>
              <a:rPr lang="en-US" sz="5400" dirty="0" smtClean="0">
                <a:latin typeface="Gill Sans MT" panose="020B0502020104020203" pitchFamily="34" charset="0"/>
              </a:rPr>
              <a:t>upport </a:t>
            </a:r>
            <a:r>
              <a:rPr lang="en-US" sz="5400" dirty="0">
                <a:latin typeface="Gill Sans MT" panose="020B0502020104020203" pitchFamily="34" charset="0"/>
              </a:rPr>
              <a:t>to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4400" dirty="0" smtClean="0">
                <a:latin typeface="Calibri" panose="020F0502020204030204" pitchFamily="34" charset="0"/>
              </a:rPr>
              <a:t>● </a:t>
            </a:r>
            <a:r>
              <a:rPr lang="en-US" sz="4400" dirty="0" smtClean="0">
                <a:latin typeface="Gill Sans MT" panose="020B0502020104020203" pitchFamily="34" charset="0"/>
              </a:rPr>
              <a:t>41%: FO </a:t>
            </a:r>
            <a:r>
              <a:rPr lang="en-US" sz="4400" dirty="0">
                <a:latin typeface="Gill Sans MT" panose="020B0502020104020203" pitchFamily="34" charset="0"/>
              </a:rPr>
              <a:t>provide financial assistance and nature to </a:t>
            </a:r>
            <a:r>
              <a:rPr lang="en-US" sz="4400" dirty="0" smtClean="0">
                <a:latin typeface="Gill Sans MT" panose="020B0502020104020203" pitchFamily="34" charset="0"/>
              </a:rPr>
              <a:t>their </a:t>
            </a:r>
            <a:r>
              <a:rPr lang="en-US" sz="4400" dirty="0">
                <a:latin typeface="Gill Sans MT" panose="020B0502020104020203" pitchFamily="34" charset="0"/>
              </a:rPr>
              <a:t>members in case of temporary </a:t>
            </a:r>
            <a:r>
              <a:rPr lang="en-US" sz="4400" dirty="0" smtClean="0">
                <a:latin typeface="Gill Sans MT" panose="020B0502020104020203" pitchFamily="34" charset="0"/>
              </a:rPr>
              <a:t>difficulties</a:t>
            </a:r>
          </a:p>
          <a:p>
            <a:pPr marL="0" indent="0">
              <a:buNone/>
            </a:pPr>
            <a:r>
              <a:rPr lang="en-US" sz="4400" dirty="0" smtClean="0">
                <a:latin typeface="Calibri" panose="020F0502020204030204" pitchFamily="34" charset="0"/>
              </a:rPr>
              <a:t>● </a:t>
            </a:r>
            <a:r>
              <a:rPr lang="en-US" sz="4400" dirty="0" smtClean="0">
                <a:latin typeface="Gill Sans MT" panose="020B0502020104020203" pitchFamily="34" charset="0"/>
              </a:rPr>
              <a:t>38%: FO </a:t>
            </a:r>
            <a:r>
              <a:rPr lang="en-US" sz="4400" dirty="0">
                <a:latin typeface="Gill Sans MT" panose="020B0502020104020203" pitchFamily="34" charset="0"/>
              </a:rPr>
              <a:t>provide fertilizer, seeds and pesticides to their </a:t>
            </a:r>
            <a:r>
              <a:rPr lang="en-US" sz="4400" dirty="0" smtClean="0">
                <a:latin typeface="Gill Sans MT" panose="020B0502020104020203" pitchFamily="34" charset="0"/>
              </a:rPr>
              <a:t>members</a:t>
            </a:r>
          </a:p>
          <a:p>
            <a:pPr marL="0" indent="0">
              <a:buNone/>
            </a:pPr>
            <a:r>
              <a:rPr lang="en-US" sz="4400" dirty="0" smtClean="0">
                <a:latin typeface="Calibri" panose="020F0502020204030204" pitchFamily="34" charset="0"/>
              </a:rPr>
              <a:t>●</a:t>
            </a:r>
            <a:r>
              <a:rPr lang="en-US" sz="4400" dirty="0" smtClean="0">
                <a:latin typeface="Gill Sans MT" panose="020B0502020104020203" pitchFamily="34" charset="0"/>
              </a:rPr>
              <a:t>17%: FO </a:t>
            </a:r>
            <a:r>
              <a:rPr lang="en-US" sz="4400" dirty="0">
                <a:latin typeface="Gill Sans MT" panose="020B0502020104020203" pitchFamily="34" charset="0"/>
              </a:rPr>
              <a:t>provide no help to their members</a:t>
            </a:r>
          </a:p>
        </p:txBody>
      </p:sp>
    </p:spTree>
    <p:extLst>
      <p:ext uri="{BB962C8B-B14F-4D97-AF65-F5344CB8AC3E}">
        <p14:creationId xmlns:p14="http://schemas.microsoft.com/office/powerpoint/2010/main" val="385261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Gill Sans MT" panose="020B0502020104020203" pitchFamily="34" charset="0"/>
              </a:rPr>
              <a:t>FO’s management: Leaders’ Team</a:t>
            </a:r>
            <a:endParaRPr lang="en-US" sz="5400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400" dirty="0" smtClean="0">
                <a:latin typeface="Calibri" panose="020F0502020204030204" pitchFamily="34" charset="0"/>
              </a:rPr>
              <a:t>● </a:t>
            </a:r>
            <a:r>
              <a:rPr lang="en-US" sz="4400" dirty="0" smtClean="0">
                <a:latin typeface="Gill Sans MT" panose="020B0502020104020203" pitchFamily="34" charset="0"/>
              </a:rPr>
              <a:t>All of the FO </a:t>
            </a:r>
            <a:r>
              <a:rPr lang="en-US" sz="4400" dirty="0">
                <a:latin typeface="Gill Sans MT" panose="020B0502020104020203" pitchFamily="34" charset="0"/>
              </a:rPr>
              <a:t>are managed by a leaders' team headed by a </a:t>
            </a:r>
            <a:r>
              <a:rPr lang="en-US" sz="4400" dirty="0" smtClean="0">
                <a:latin typeface="Gill Sans MT" panose="020B0502020104020203" pitchFamily="34" charset="0"/>
              </a:rPr>
              <a:t>president</a:t>
            </a:r>
          </a:p>
          <a:p>
            <a:pPr marL="0" indent="0">
              <a:buNone/>
            </a:pPr>
            <a:endParaRPr lang="en-US" sz="500" dirty="0" smtClean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US" sz="4400" dirty="0" smtClean="0">
                <a:latin typeface="Calibri" panose="020F0502020204030204" pitchFamily="34" charset="0"/>
              </a:rPr>
              <a:t>● </a:t>
            </a:r>
            <a:r>
              <a:rPr lang="en-US" sz="4400" dirty="0" smtClean="0">
                <a:latin typeface="Gill Sans MT" panose="020B0502020104020203" pitchFamily="34" charset="0"/>
              </a:rPr>
              <a:t>79</a:t>
            </a:r>
            <a:r>
              <a:rPr lang="en-US" sz="4400" dirty="0">
                <a:latin typeface="Gill Sans MT" panose="020B0502020104020203" pitchFamily="34" charset="0"/>
              </a:rPr>
              <a:t>% of </a:t>
            </a:r>
            <a:r>
              <a:rPr lang="en-US" sz="4400" dirty="0" smtClean="0">
                <a:latin typeface="Gill Sans MT" panose="020B0502020104020203" pitchFamily="34" charset="0"/>
              </a:rPr>
              <a:t>FO </a:t>
            </a:r>
            <a:r>
              <a:rPr lang="en-US" sz="4400" dirty="0">
                <a:latin typeface="Gill Sans MT" panose="020B0502020104020203" pitchFamily="34" charset="0"/>
              </a:rPr>
              <a:t>presidents were men </a:t>
            </a:r>
            <a:r>
              <a:rPr lang="en-US" sz="4400" dirty="0" smtClean="0">
                <a:latin typeface="Gill Sans MT" panose="020B0502020104020203" pitchFamily="34" charset="0"/>
              </a:rPr>
              <a:t>(37 ÷ 62 years old)</a:t>
            </a:r>
          </a:p>
          <a:p>
            <a:pPr marL="0" indent="0">
              <a:buNone/>
            </a:pPr>
            <a:endParaRPr lang="en-US" sz="500" dirty="0" smtClean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US" sz="4400" dirty="0" smtClean="0">
                <a:latin typeface="Calibri" panose="020F0502020204030204" pitchFamily="34" charset="0"/>
              </a:rPr>
              <a:t>● </a:t>
            </a:r>
            <a:r>
              <a:rPr lang="en-US" sz="4400" dirty="0" smtClean="0">
                <a:latin typeface="Gill Sans MT" panose="020B0502020104020203" pitchFamily="34" charset="0"/>
              </a:rPr>
              <a:t>21% of FO </a:t>
            </a:r>
            <a:r>
              <a:rPr lang="en-US" sz="4400" dirty="0">
                <a:latin typeface="Gill Sans MT" panose="020B0502020104020203" pitchFamily="34" charset="0"/>
              </a:rPr>
              <a:t>presidents </a:t>
            </a:r>
            <a:r>
              <a:rPr lang="en-US" sz="4400" dirty="0" smtClean="0">
                <a:latin typeface="Gill Sans MT" panose="020B0502020104020203" pitchFamily="34" charset="0"/>
              </a:rPr>
              <a:t>were women (50 ÷ 60 years old)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064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Gill Sans MT" panose="020B0502020104020203" pitchFamily="34" charset="0"/>
              </a:rPr>
              <a:t>FO’s </a:t>
            </a:r>
            <a:r>
              <a:rPr lang="en-US" dirty="0" smtClean="0">
                <a:latin typeface="Gill Sans MT" panose="020B0502020104020203" pitchFamily="34" charset="0"/>
              </a:rPr>
              <a:t>management: Conflict resolution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r="13289" b="19543"/>
          <a:stretch/>
        </p:blipFill>
        <p:spPr bwMode="auto">
          <a:xfrm>
            <a:off x="1700011" y="1931831"/>
            <a:ext cx="9079606" cy="398917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27718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5400" dirty="0" smtClean="0">
                <a:latin typeface="Gill Sans MT" panose="020B0502020104020203" pitchFamily="34" charset="0"/>
              </a:rPr>
              <a:t>Select Mode</a:t>
            </a:r>
            <a:endParaRPr lang="en-US" sz="5400" dirty="0">
              <a:latin typeface="Gill Sans MT" panose="020B0502020104020203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3951153" cy="823912"/>
          </a:xfrm>
        </p:spPr>
        <p:txBody>
          <a:bodyPr>
            <a:noAutofit/>
          </a:bodyPr>
          <a:lstStyle/>
          <a:p>
            <a:pPr algn="ctr"/>
            <a:r>
              <a:rPr lang="fr-FR" sz="4400" b="0" dirty="0" smtClean="0">
                <a:latin typeface="Gill Sans MT" panose="020B0502020104020203" pitchFamily="34" charset="0"/>
              </a:rPr>
              <a:t>Leaders’ team</a:t>
            </a:r>
            <a:endParaRPr lang="en-US" sz="4400" b="0" dirty="0">
              <a:latin typeface="Gill Sans MT" panose="020B0502020104020203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3951152" cy="3684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>
                <a:latin typeface="Calibri" panose="020F0502020204030204" pitchFamily="34" charset="0"/>
              </a:rPr>
              <a:t>● 62%: Several criterion</a:t>
            </a:r>
          </a:p>
          <a:p>
            <a:pPr marL="0" indent="0">
              <a:buNone/>
            </a:pPr>
            <a:endParaRPr lang="en-US" sz="5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4000" dirty="0" smtClean="0">
                <a:latin typeface="Calibri" panose="020F0502020204030204" pitchFamily="34" charset="0"/>
              </a:rPr>
              <a:t>● 38%: By vote</a:t>
            </a:r>
            <a:endParaRPr lang="en-US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0941" y="1681163"/>
            <a:ext cx="6564447" cy="823912"/>
          </a:xfrm>
        </p:spPr>
        <p:txBody>
          <a:bodyPr>
            <a:noAutofit/>
          </a:bodyPr>
          <a:lstStyle/>
          <a:p>
            <a:pPr algn="ctr"/>
            <a:r>
              <a:rPr lang="fr-FR" sz="4400" b="0" dirty="0" err="1" smtClean="0">
                <a:latin typeface="Gill Sans MT" panose="020B0502020104020203" pitchFamily="34" charset="0"/>
              </a:rPr>
              <a:t>Membership</a:t>
            </a:r>
            <a:endParaRPr lang="en-US" sz="4400" b="0" dirty="0">
              <a:latin typeface="Gill Sans MT" panose="020B0502020104020203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0941" y="2505075"/>
            <a:ext cx="6564447" cy="36845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>
                <a:latin typeface="Calibri" panose="020F0502020204030204" pitchFamily="34" charset="0"/>
              </a:rPr>
              <a:t>● 35%: Free membership selection based on trust</a:t>
            </a:r>
          </a:p>
          <a:p>
            <a:pPr marL="0" indent="0">
              <a:buNone/>
            </a:pPr>
            <a:r>
              <a:rPr lang="fr-FR" sz="4000" dirty="0" smtClean="0">
                <a:latin typeface="Calibri" panose="020F0502020204030204" pitchFamily="34" charset="0"/>
              </a:rPr>
              <a:t>● 31%: </a:t>
            </a:r>
            <a:r>
              <a:rPr lang="en-US" sz="4000" dirty="0" smtClean="0">
                <a:latin typeface="Calibri" panose="020F0502020204030204" pitchFamily="34" charset="0"/>
              </a:rPr>
              <a:t>Consensus</a:t>
            </a:r>
          </a:p>
          <a:p>
            <a:pPr marL="0" indent="0">
              <a:buNone/>
            </a:pPr>
            <a:r>
              <a:rPr lang="fr-FR" sz="4000" dirty="0" smtClean="0">
                <a:latin typeface="Calibri" panose="020F0502020204030204" pitchFamily="34" charset="0"/>
              </a:rPr>
              <a:t>● 21%: By vote</a:t>
            </a:r>
            <a:endParaRPr lang="fr-FR" sz="4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sz="4000" dirty="0" smtClean="0">
                <a:latin typeface="Calibri" panose="020F0502020204030204" pitchFamily="34" charset="0"/>
              </a:rPr>
              <a:t>● 13%: Farmer, seller or </a:t>
            </a:r>
            <a:r>
              <a:rPr lang="fr-FR" sz="4000" dirty="0" err="1" smtClean="0">
                <a:latin typeface="Calibri" panose="020F0502020204030204" pitchFamily="34" charset="0"/>
              </a:rPr>
              <a:t>cotton</a:t>
            </a:r>
            <a:r>
              <a:rPr lang="fr-FR" sz="4000" dirty="0" smtClean="0">
                <a:latin typeface="Calibri" panose="020F0502020204030204" pitchFamily="34" charset="0"/>
              </a:rPr>
              <a:t> </a:t>
            </a:r>
            <a:r>
              <a:rPr lang="fr-FR" sz="4000" dirty="0" err="1" smtClean="0">
                <a:latin typeface="Calibri" panose="020F0502020204030204" pitchFamily="34" charset="0"/>
              </a:rPr>
              <a:t>producers</a:t>
            </a:r>
            <a:r>
              <a:rPr lang="fr-FR" sz="4000" dirty="0" smtClean="0">
                <a:latin typeface="Calibri" panose="020F0502020204030204" pitchFamily="34" charset="0"/>
              </a:rPr>
              <a:t> </a:t>
            </a:r>
            <a:r>
              <a:rPr lang="fr-FR" sz="4000" dirty="0" err="1" smtClean="0">
                <a:latin typeface="Calibri" panose="020F0502020204030204" pitchFamily="34" charset="0"/>
              </a:rPr>
              <a:t>only</a:t>
            </a:r>
            <a:endParaRPr lang="fr-FR" sz="40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83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dirty="0" err="1" smtClean="0">
                <a:latin typeface="Gill Sans MT" panose="020B0502020104020203" pitchFamily="34" charset="0"/>
              </a:rPr>
              <a:t>Rules</a:t>
            </a:r>
            <a:r>
              <a:rPr lang="fr-FR" sz="4800" dirty="0" smtClean="0">
                <a:latin typeface="Gill Sans MT" panose="020B0502020104020203" pitchFamily="34" charset="0"/>
              </a:rPr>
              <a:t> for </a:t>
            </a:r>
            <a:r>
              <a:rPr lang="fr-FR" sz="4800" dirty="0" err="1" smtClean="0">
                <a:latin typeface="Gill Sans MT" panose="020B0502020104020203" pitchFamily="34" charset="0"/>
              </a:rPr>
              <a:t>members</a:t>
            </a:r>
            <a:endParaRPr lang="en-US" sz="4800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5400" dirty="0" smtClean="0">
                <a:latin typeface="Calibri" panose="020F0502020204030204" pitchFamily="34" charset="0"/>
              </a:rPr>
              <a:t>● </a:t>
            </a:r>
            <a:r>
              <a:rPr lang="en-US" sz="5400" dirty="0" smtClean="0">
                <a:latin typeface="Gill Sans MT" panose="020B0502020104020203" pitchFamily="34" charset="0"/>
              </a:rPr>
              <a:t>Regular </a:t>
            </a:r>
            <a:r>
              <a:rPr lang="en-US" sz="5400" dirty="0">
                <a:latin typeface="Gill Sans MT" panose="020B0502020104020203" pitchFamily="34" charset="0"/>
              </a:rPr>
              <a:t>payment of financial </a:t>
            </a:r>
            <a:r>
              <a:rPr lang="en-US" sz="5400" dirty="0" smtClean="0">
                <a:latin typeface="Gill Sans MT" panose="020B0502020104020203" pitchFamily="34" charset="0"/>
              </a:rPr>
              <a:t>contributions</a:t>
            </a:r>
          </a:p>
          <a:p>
            <a:pPr marL="0" indent="0">
              <a:buNone/>
            </a:pPr>
            <a:r>
              <a:rPr lang="en-US" sz="5400" dirty="0" smtClean="0">
                <a:latin typeface="Calibri" panose="020F0502020204030204" pitchFamily="34" charset="0"/>
              </a:rPr>
              <a:t>● </a:t>
            </a:r>
            <a:r>
              <a:rPr lang="en-US" sz="5400" dirty="0" smtClean="0">
                <a:latin typeface="Gill Sans MT" panose="020B0502020104020203" pitchFamily="34" charset="0"/>
              </a:rPr>
              <a:t>No </a:t>
            </a:r>
            <a:r>
              <a:rPr lang="en-US" sz="5400" dirty="0">
                <a:latin typeface="Gill Sans MT" panose="020B0502020104020203" pitchFamily="34" charset="0"/>
              </a:rPr>
              <a:t>delay or absence tolerated during a meeting and a working </a:t>
            </a:r>
            <a:r>
              <a:rPr lang="en-US" sz="5400" dirty="0" smtClean="0">
                <a:latin typeface="Gill Sans MT" panose="020B0502020104020203" pitchFamily="34" charset="0"/>
              </a:rPr>
              <a:t>group</a:t>
            </a:r>
          </a:p>
          <a:p>
            <a:pPr marL="0" indent="0">
              <a:buNone/>
            </a:pPr>
            <a:r>
              <a:rPr lang="en-US" sz="5400" dirty="0" smtClean="0">
                <a:latin typeface="Calibri" panose="020F0502020204030204" pitchFamily="34" charset="0"/>
              </a:rPr>
              <a:t>● </a:t>
            </a:r>
            <a:r>
              <a:rPr lang="en-US" sz="5400" dirty="0" smtClean="0">
                <a:latin typeface="Gill Sans MT" panose="020B0502020104020203" pitchFamily="34" charset="0"/>
              </a:rPr>
              <a:t>Respect </a:t>
            </a:r>
            <a:r>
              <a:rPr lang="en-US" sz="5400" dirty="0">
                <a:latin typeface="Gill Sans MT" panose="020B0502020104020203" pitchFamily="34" charset="0"/>
              </a:rPr>
              <a:t>of other </a:t>
            </a:r>
            <a:r>
              <a:rPr lang="en-US" sz="5400" dirty="0" smtClean="0">
                <a:latin typeface="Gill Sans MT" panose="020B0502020104020203" pitchFamily="34" charset="0"/>
              </a:rPr>
              <a:t>members</a:t>
            </a:r>
            <a:endParaRPr lang="en-US" sz="5400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65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5400" dirty="0" smtClean="0">
                <a:latin typeface="Gill Sans MT" panose="020B0502020104020203" pitchFamily="34" charset="0"/>
              </a:rPr>
              <a:t>Socio </a:t>
            </a:r>
            <a:r>
              <a:rPr lang="fr-FR" sz="5400" dirty="0" err="1" smtClean="0">
                <a:latin typeface="Gill Sans MT" panose="020B0502020104020203" pitchFamily="34" charset="0"/>
              </a:rPr>
              <a:t>economic</a:t>
            </a:r>
            <a:endParaRPr lang="en-US" sz="5400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FR" sz="4400" dirty="0" smtClean="0">
                <a:latin typeface="Calibri" panose="020F0502020204030204" pitchFamily="34" charset="0"/>
              </a:rPr>
              <a:t>● 97% of FO Impact on the flow of information</a:t>
            </a:r>
          </a:p>
          <a:p>
            <a:pPr marL="0" indent="0">
              <a:buNone/>
            </a:pPr>
            <a:r>
              <a:rPr lang="en-US" sz="4400" dirty="0" smtClean="0">
                <a:latin typeface="Calibri" panose="020F0502020204030204" pitchFamily="34" charset="0"/>
              </a:rPr>
              <a:t>● 72% impact on family</a:t>
            </a:r>
          </a:p>
          <a:p>
            <a:pPr marL="0" indent="0">
              <a:buNone/>
            </a:pPr>
            <a:r>
              <a:rPr lang="en-US" sz="4400" dirty="0" smtClean="0">
                <a:latin typeface="Calibri" panose="020F0502020204030204" pitchFamily="34" charset="0"/>
              </a:rPr>
              <a:t>● 76% impact on nutrition</a:t>
            </a:r>
          </a:p>
          <a:p>
            <a:pPr marL="0" indent="0">
              <a:buNone/>
            </a:pPr>
            <a:r>
              <a:rPr lang="fr-FR" sz="4400" dirty="0" smtClean="0">
                <a:latin typeface="Calibri" panose="020F0502020204030204" pitchFamily="34" charset="0"/>
              </a:rPr>
              <a:t>● 62% impact on </a:t>
            </a:r>
            <a:r>
              <a:rPr lang="fr-FR" sz="4400" dirty="0" err="1" smtClean="0">
                <a:latin typeface="Calibri" panose="020F0502020204030204" pitchFamily="34" charset="0"/>
              </a:rPr>
              <a:t>crops</a:t>
            </a:r>
            <a:r>
              <a:rPr lang="fr-FR" sz="4400" dirty="0" smtClean="0">
                <a:latin typeface="Calibri" panose="020F0502020204030204" pitchFamily="34" charset="0"/>
              </a:rPr>
              <a:t> production</a:t>
            </a:r>
          </a:p>
          <a:p>
            <a:pPr marL="0" indent="0">
              <a:buNone/>
            </a:pPr>
            <a:r>
              <a:rPr lang="fr-FR" sz="4400" dirty="0" smtClean="0">
                <a:latin typeface="Calibri" panose="020F0502020204030204" pitchFamily="34" charset="0"/>
              </a:rPr>
              <a:t>● 42% impact on </a:t>
            </a:r>
            <a:r>
              <a:rPr lang="fr-FR" sz="4400" dirty="0" err="1" smtClean="0">
                <a:latin typeface="Calibri" panose="020F0502020204030204" pitchFamily="34" charset="0"/>
              </a:rPr>
              <a:t>market</a:t>
            </a:r>
            <a:endParaRPr lang="fr-FR" sz="4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sz="4400" dirty="0" smtClean="0">
                <a:latin typeface="Calibri" panose="020F0502020204030204" pitchFamily="34" charset="0"/>
              </a:rPr>
              <a:t>● 24%impact on water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02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5400" dirty="0" err="1" smtClean="0">
                <a:latin typeface="Gill Sans MT" panose="020B0502020104020203" pitchFamily="34" charset="0"/>
              </a:rPr>
              <a:t>Work</a:t>
            </a:r>
            <a:r>
              <a:rPr lang="fr-FR" sz="5400" dirty="0" smtClean="0">
                <a:latin typeface="Gill Sans MT" panose="020B0502020104020203" pitchFamily="34" charset="0"/>
              </a:rPr>
              <a:t> Plan</a:t>
            </a:r>
            <a:endParaRPr lang="en-US" sz="5400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800" dirty="0" smtClean="0">
                <a:latin typeface="Gill Sans MT" panose="020B0502020104020203" pitchFamily="34" charset="0"/>
              </a:rPr>
              <a:t>1- Target villages</a:t>
            </a:r>
          </a:p>
          <a:p>
            <a:pPr marL="0" indent="0">
              <a:buNone/>
            </a:pPr>
            <a:r>
              <a:rPr lang="fr-FR" sz="4800" dirty="0" smtClean="0">
                <a:latin typeface="Gill Sans MT" panose="020B0502020104020203" pitchFamily="34" charset="0"/>
              </a:rPr>
              <a:t>2- Objective of the </a:t>
            </a:r>
            <a:r>
              <a:rPr lang="fr-FR" sz="4800" dirty="0" err="1" smtClean="0">
                <a:latin typeface="Gill Sans MT" panose="020B0502020104020203" pitchFamily="34" charset="0"/>
              </a:rPr>
              <a:t>study</a:t>
            </a:r>
            <a:r>
              <a:rPr lang="fr-FR" sz="4800" dirty="0" smtClean="0">
                <a:latin typeface="Gill Sans MT" panose="020B0502020104020203" pitchFamily="34" charset="0"/>
              </a:rPr>
              <a:t> &amp; </a:t>
            </a:r>
            <a:r>
              <a:rPr lang="fr-FR" sz="4800" dirty="0" err="1" smtClean="0">
                <a:latin typeface="Gill Sans MT" panose="020B0502020104020203" pitchFamily="34" charset="0"/>
              </a:rPr>
              <a:t>methodology</a:t>
            </a:r>
            <a:endParaRPr lang="fr-FR" sz="4800" dirty="0" smtClean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fr-FR" sz="4800" dirty="0">
                <a:latin typeface="Gill Sans MT" panose="020B0502020104020203" pitchFamily="34" charset="0"/>
              </a:rPr>
              <a:t>3</a:t>
            </a:r>
            <a:r>
              <a:rPr lang="fr-FR" sz="4800" dirty="0" smtClean="0">
                <a:latin typeface="Gill Sans MT" panose="020B0502020104020203" pitchFamily="34" charset="0"/>
              </a:rPr>
              <a:t>- Main </a:t>
            </a:r>
            <a:r>
              <a:rPr lang="fr-FR" sz="4800" dirty="0" err="1" smtClean="0">
                <a:latin typeface="Gill Sans MT" panose="020B0502020104020203" pitchFamily="34" charset="0"/>
              </a:rPr>
              <a:t>finding</a:t>
            </a:r>
            <a:endParaRPr lang="fr-FR" sz="4800" dirty="0" smtClean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fr-FR" sz="4800" dirty="0" smtClean="0">
                <a:latin typeface="Gill Sans MT" panose="020B0502020104020203" pitchFamily="34" charset="0"/>
              </a:rPr>
              <a:t>4- Conclusion and perspective</a:t>
            </a:r>
          </a:p>
          <a:p>
            <a:pPr marL="0" indent="0">
              <a:buNone/>
            </a:pPr>
            <a:r>
              <a:rPr lang="fr-FR" sz="4800" dirty="0" smtClean="0">
                <a:latin typeface="Gill Sans MT" panose="020B0502020104020203" pitchFamily="34" charset="0"/>
              </a:rPr>
              <a:t>5- </a:t>
            </a:r>
            <a:r>
              <a:rPr lang="fr-FR" sz="4800" dirty="0" err="1" smtClean="0">
                <a:latin typeface="Gill Sans MT" panose="020B0502020104020203" pitchFamily="34" charset="0"/>
              </a:rPr>
              <a:t>Forwarding</a:t>
            </a:r>
            <a:r>
              <a:rPr lang="fr-FR" sz="4800" dirty="0" smtClean="0">
                <a:latin typeface="Gill Sans MT" panose="020B0502020104020203" pitchFamily="34" charset="0"/>
              </a:rPr>
              <a:t> message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60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en-US" sz="5400" dirty="0">
                <a:latin typeface="Gill Sans MT" panose="020B0502020104020203" pitchFamily="34" charset="0"/>
              </a:rPr>
              <a:t>Crops grown </a:t>
            </a:r>
            <a:r>
              <a:rPr lang="en-US" sz="5400" dirty="0" smtClean="0">
                <a:latin typeface="Gill Sans MT" panose="020B0502020104020203" pitchFamily="34" charset="0"/>
              </a:rPr>
              <a:t>information</a:t>
            </a:r>
            <a:endParaRPr lang="en-US" sz="5400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4800" dirty="0" smtClean="0">
                <a:latin typeface="Gill Sans MT" panose="020B0502020104020203" pitchFamily="34" charset="0"/>
              </a:rPr>
              <a:t>● Main crops: </a:t>
            </a:r>
            <a:r>
              <a:rPr lang="en-US" sz="4800" dirty="0">
                <a:latin typeface="Gill Sans MT" panose="020B0502020104020203" pitchFamily="34" charset="0"/>
              </a:rPr>
              <a:t>cotton, maize, sorghum, millet and </a:t>
            </a:r>
            <a:r>
              <a:rPr lang="en-US" sz="4800" dirty="0" smtClean="0">
                <a:latin typeface="Gill Sans MT" panose="020B0502020104020203" pitchFamily="34" charset="0"/>
              </a:rPr>
              <a:t>groundnuts</a:t>
            </a:r>
          </a:p>
          <a:p>
            <a:pPr marL="0" indent="0">
              <a:buNone/>
            </a:pPr>
            <a:r>
              <a:rPr lang="en-US" sz="4800" dirty="0" smtClean="0">
                <a:latin typeface="Gill Sans MT" panose="020B0502020104020203" pitchFamily="34" charset="0"/>
              </a:rPr>
              <a:t>● First </a:t>
            </a:r>
            <a:r>
              <a:rPr lang="en-US" sz="4800" dirty="0">
                <a:latin typeface="Gill Sans MT" panose="020B0502020104020203" pitchFamily="34" charset="0"/>
              </a:rPr>
              <a:t>priority </a:t>
            </a:r>
            <a:r>
              <a:rPr lang="en-US" sz="4800" dirty="0" smtClean="0">
                <a:latin typeface="Gill Sans MT" panose="020B0502020104020203" pitchFamily="34" charset="0"/>
              </a:rPr>
              <a:t>crop </a:t>
            </a:r>
            <a:r>
              <a:rPr lang="en-US" sz="4800" dirty="0">
                <a:latin typeface="Gill Sans MT" panose="020B0502020104020203" pitchFamily="34" charset="0"/>
              </a:rPr>
              <a:t>for </a:t>
            </a:r>
            <a:r>
              <a:rPr lang="en-US" sz="4800" dirty="0" smtClean="0">
                <a:latin typeface="Gill Sans MT" panose="020B0502020104020203" pitchFamily="34" charset="0"/>
              </a:rPr>
              <a:t>women’s association: Rice</a:t>
            </a:r>
          </a:p>
          <a:p>
            <a:pPr marL="0" indent="0">
              <a:buNone/>
            </a:pPr>
            <a:r>
              <a:rPr lang="en-US" sz="4800" dirty="0" smtClean="0">
                <a:latin typeface="Gill Sans MT" panose="020B0502020104020203" pitchFamily="34" charset="0"/>
              </a:rPr>
              <a:t>● </a:t>
            </a:r>
            <a:r>
              <a:rPr lang="en-US" sz="4800" dirty="0">
                <a:latin typeface="Gill Sans MT" panose="020B0502020104020203" pitchFamily="34" charset="0"/>
              </a:rPr>
              <a:t>First priority crop for </a:t>
            </a:r>
            <a:r>
              <a:rPr lang="en-US" sz="4800" dirty="0" smtClean="0">
                <a:latin typeface="Gill Sans MT" panose="020B0502020104020203" pitchFamily="34" charset="0"/>
              </a:rPr>
              <a:t>men’s association </a:t>
            </a:r>
            <a:r>
              <a:rPr lang="en-US" sz="4800" dirty="0">
                <a:latin typeface="Gill Sans MT" panose="020B0502020104020203" pitchFamily="34" charset="0"/>
              </a:rPr>
              <a:t>and mixed association : </a:t>
            </a:r>
            <a:r>
              <a:rPr lang="en-US" sz="4800" dirty="0" smtClean="0">
                <a:latin typeface="Gill Sans MT" panose="020B0502020104020203" pitchFamily="34" charset="0"/>
              </a:rPr>
              <a:t>Cotton</a:t>
            </a:r>
            <a:endParaRPr lang="en-US" sz="4800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fr-FR" sz="4800" dirty="0" smtClean="0">
                <a:latin typeface="Gill Sans MT" panose="020B0502020104020203" pitchFamily="34" charset="0"/>
              </a:rPr>
              <a:t>● Cash </a:t>
            </a:r>
            <a:r>
              <a:rPr lang="fr-FR" sz="4800" dirty="0" err="1" smtClean="0">
                <a:latin typeface="Gill Sans MT" panose="020B0502020104020203" pitchFamily="34" charset="0"/>
              </a:rPr>
              <a:t>crop</a:t>
            </a:r>
            <a:r>
              <a:rPr lang="fr-FR" sz="4800" dirty="0" smtClean="0">
                <a:latin typeface="Gill Sans MT" panose="020B0502020104020203" pitchFamily="34" charset="0"/>
              </a:rPr>
              <a:t>: Cotton</a:t>
            </a:r>
            <a:endParaRPr lang="en-US" sz="4800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82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en-US" sz="5400" dirty="0">
                <a:latin typeface="Gill Sans MT" panose="020B0502020104020203" pitchFamily="34" charset="0"/>
              </a:rPr>
              <a:t>Agricultural input </a:t>
            </a:r>
            <a:r>
              <a:rPr lang="en-US" sz="5400" dirty="0" smtClean="0">
                <a:latin typeface="Gill Sans MT" panose="020B0502020104020203" pitchFamily="34" charset="0"/>
              </a:rPr>
              <a:t>information</a:t>
            </a:r>
            <a:endParaRPr lang="en-US" sz="5400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>
                <a:latin typeface="Gill Sans MT" panose="020B0502020104020203" pitchFamily="34" charset="0"/>
              </a:rPr>
              <a:t>● Seeds: </a:t>
            </a:r>
            <a:r>
              <a:rPr lang="en-US" sz="4000" dirty="0">
                <a:latin typeface="Gill Sans MT" panose="020B0502020104020203" pitchFamily="34" charset="0"/>
              </a:rPr>
              <a:t>Cotton seeds come mainly from the </a:t>
            </a:r>
            <a:r>
              <a:rPr lang="en-US" sz="4000" dirty="0" smtClean="0">
                <a:latin typeface="Gill Sans MT" panose="020B0502020104020203" pitchFamily="34" charset="0"/>
              </a:rPr>
              <a:t>CMDT. The </a:t>
            </a:r>
            <a:r>
              <a:rPr lang="en-US" sz="4000" dirty="0">
                <a:latin typeface="Gill Sans MT" panose="020B0502020104020203" pitchFamily="34" charset="0"/>
              </a:rPr>
              <a:t>o</a:t>
            </a:r>
            <a:r>
              <a:rPr lang="en-US" sz="4000" dirty="0" smtClean="0">
                <a:latin typeface="Gill Sans MT" panose="020B0502020104020203" pitchFamily="34" charset="0"/>
              </a:rPr>
              <a:t>ther seeds </a:t>
            </a:r>
            <a:r>
              <a:rPr lang="en-US" sz="4000" dirty="0">
                <a:latin typeface="Gill Sans MT" panose="020B0502020104020203" pitchFamily="34" charset="0"/>
              </a:rPr>
              <a:t>come from </a:t>
            </a:r>
            <a:r>
              <a:rPr lang="en-US" sz="4000" dirty="0" smtClean="0">
                <a:latin typeface="Gill Sans MT" panose="020B0502020104020203" pitchFamily="34" charset="0"/>
              </a:rPr>
              <a:t>NGOs, </a:t>
            </a:r>
            <a:r>
              <a:rPr lang="en-US" sz="4000" dirty="0">
                <a:latin typeface="Gill Sans MT" panose="020B0502020104020203" pitchFamily="34" charset="0"/>
              </a:rPr>
              <a:t>Partner </a:t>
            </a:r>
            <a:r>
              <a:rPr lang="en-US" sz="4000" dirty="0" smtClean="0">
                <a:latin typeface="Gill Sans MT" panose="020B0502020104020203" pitchFamily="34" charset="0"/>
              </a:rPr>
              <a:t>Institutions, local market or family selection</a:t>
            </a:r>
          </a:p>
          <a:p>
            <a:pPr marL="0" indent="0">
              <a:buNone/>
            </a:pPr>
            <a:endParaRPr lang="en-US" sz="800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US" sz="4000" dirty="0" smtClean="0">
                <a:latin typeface="Gill Sans MT" panose="020B0502020104020203" pitchFamily="34" charset="0"/>
              </a:rPr>
              <a:t>● Fertilizers and pesticides: </a:t>
            </a:r>
            <a:r>
              <a:rPr lang="en-US" sz="4000" dirty="0">
                <a:latin typeface="Gill Sans MT" panose="020B0502020104020203" pitchFamily="34" charset="0"/>
              </a:rPr>
              <a:t>Fertilizers </a:t>
            </a:r>
            <a:r>
              <a:rPr lang="en-US" sz="4000" dirty="0" smtClean="0">
                <a:latin typeface="Gill Sans MT" panose="020B0502020104020203" pitchFamily="34" charset="0"/>
              </a:rPr>
              <a:t>and pesticides are </a:t>
            </a:r>
            <a:r>
              <a:rPr lang="en-US" sz="4000" dirty="0">
                <a:latin typeface="Gill Sans MT" panose="020B0502020104020203" pitchFamily="34" charset="0"/>
              </a:rPr>
              <a:t>mainly used for </a:t>
            </a:r>
            <a:r>
              <a:rPr lang="en-US" sz="4000" dirty="0" smtClean="0">
                <a:latin typeface="Gill Sans MT" panose="020B0502020104020203" pitchFamily="34" charset="0"/>
              </a:rPr>
              <a:t>cash crop </a:t>
            </a:r>
            <a:r>
              <a:rPr lang="en-US" sz="4000" dirty="0">
                <a:latin typeface="Gill Sans MT" panose="020B0502020104020203" pitchFamily="34" charset="0"/>
              </a:rPr>
              <a:t>and come mostly from </a:t>
            </a:r>
            <a:r>
              <a:rPr lang="en-US" sz="4000" dirty="0" smtClean="0">
                <a:latin typeface="Gill Sans MT" panose="020B0502020104020203" pitchFamily="34" charset="0"/>
              </a:rPr>
              <a:t>CMDT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5989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en-US" sz="5400" dirty="0">
                <a:latin typeface="Gill Sans MT" panose="020B0502020104020203" pitchFamily="34" charset="0"/>
              </a:rPr>
              <a:t>Production </a:t>
            </a:r>
            <a:r>
              <a:rPr lang="en-US" sz="5400" dirty="0" smtClean="0">
                <a:latin typeface="Gill Sans MT" panose="020B0502020104020203" pitchFamily="34" charset="0"/>
              </a:rPr>
              <a:t>information</a:t>
            </a:r>
            <a:endParaRPr lang="en-US" sz="5400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>
                <a:latin typeface="Gill Sans MT" panose="020B0502020104020203" pitchFamily="34" charset="0"/>
              </a:rPr>
              <a:t>● As </a:t>
            </a:r>
            <a:r>
              <a:rPr lang="en-US" sz="4000" dirty="0">
                <a:latin typeface="Gill Sans MT" panose="020B0502020104020203" pitchFamily="34" charset="0"/>
              </a:rPr>
              <a:t>reported by farmers, </a:t>
            </a:r>
            <a:r>
              <a:rPr lang="en-US" sz="4000" dirty="0" smtClean="0">
                <a:latin typeface="Gill Sans MT" panose="020B0502020104020203" pitchFamily="34" charset="0"/>
              </a:rPr>
              <a:t>the </a:t>
            </a:r>
            <a:r>
              <a:rPr lang="en-US" sz="4000" dirty="0">
                <a:latin typeface="Gill Sans MT" panose="020B0502020104020203" pitchFamily="34" charset="0"/>
              </a:rPr>
              <a:t>production for cotton is </a:t>
            </a:r>
            <a:r>
              <a:rPr lang="en-US" sz="4000" dirty="0" smtClean="0">
                <a:latin typeface="Gill Sans MT" panose="020B0502020104020203" pitchFamily="34" charset="0"/>
              </a:rPr>
              <a:t>about </a:t>
            </a:r>
            <a:r>
              <a:rPr lang="en-US" sz="4000" dirty="0" smtClean="0"/>
              <a:t>1.1</a:t>
            </a:r>
            <a:r>
              <a:rPr lang="en-US" sz="4000" dirty="0" smtClean="0">
                <a:latin typeface="Gill Sans MT" panose="020B0502020104020203" pitchFamily="34" charset="0"/>
              </a:rPr>
              <a:t> </a:t>
            </a:r>
            <a:r>
              <a:rPr lang="en-US" sz="4000" dirty="0">
                <a:latin typeface="Gill Sans MT" panose="020B0502020104020203" pitchFamily="34" charset="0"/>
              </a:rPr>
              <a:t>T/ha, 4 T/ha for maize and 6 T/ha for </a:t>
            </a:r>
            <a:r>
              <a:rPr lang="en-US" sz="4000" dirty="0" smtClean="0">
                <a:latin typeface="Gill Sans MT" panose="020B0502020104020203" pitchFamily="34" charset="0"/>
              </a:rPr>
              <a:t>millet</a:t>
            </a:r>
          </a:p>
          <a:p>
            <a:pPr marL="0" indent="0">
              <a:buNone/>
            </a:pPr>
            <a:r>
              <a:rPr lang="en-US" sz="4000" dirty="0" smtClean="0">
                <a:latin typeface="Gill Sans MT" panose="020B0502020104020203" pitchFamily="34" charset="0"/>
              </a:rPr>
              <a:t>● For 43</a:t>
            </a:r>
            <a:r>
              <a:rPr lang="en-US" sz="4000" dirty="0">
                <a:latin typeface="Gill Sans MT" panose="020B0502020104020203" pitchFamily="34" charset="0"/>
              </a:rPr>
              <a:t>% of the </a:t>
            </a:r>
            <a:r>
              <a:rPr lang="en-US" sz="4000" dirty="0" smtClean="0">
                <a:latin typeface="Gill Sans MT" panose="020B0502020104020203" pitchFamily="34" charset="0"/>
              </a:rPr>
              <a:t>FO, </a:t>
            </a:r>
            <a:r>
              <a:rPr lang="en-US" sz="4000" dirty="0">
                <a:latin typeface="Gill Sans MT" panose="020B0502020104020203" pitchFamily="34" charset="0"/>
              </a:rPr>
              <a:t>the agricultural production is increasing </a:t>
            </a:r>
            <a:endParaRPr lang="en-US" sz="4000" dirty="0" smtClean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US" sz="4000" dirty="0" smtClean="0">
                <a:latin typeface="Gill Sans MT" panose="020B0502020104020203" pitchFamily="34" charset="0"/>
              </a:rPr>
              <a:t>● For 57</a:t>
            </a:r>
            <a:r>
              <a:rPr lang="en-US" sz="4000" dirty="0">
                <a:latin typeface="Gill Sans MT" panose="020B0502020104020203" pitchFamily="34" charset="0"/>
              </a:rPr>
              <a:t>% of </a:t>
            </a:r>
            <a:r>
              <a:rPr lang="en-US" sz="4000" dirty="0" smtClean="0">
                <a:latin typeface="Gill Sans MT" panose="020B0502020104020203" pitchFamily="34" charset="0"/>
              </a:rPr>
              <a:t>the FO, </a:t>
            </a:r>
            <a:r>
              <a:rPr lang="en-US" sz="4000" dirty="0">
                <a:latin typeface="Gill Sans MT" panose="020B0502020104020203" pitchFamily="34" charset="0"/>
              </a:rPr>
              <a:t>the agricultural production is </a:t>
            </a:r>
            <a:r>
              <a:rPr lang="en-US" sz="4000" dirty="0" smtClean="0">
                <a:latin typeface="Gill Sans MT" panose="020B0502020104020203" pitchFamily="34" charset="0"/>
              </a:rPr>
              <a:t>decreasing</a:t>
            </a:r>
            <a:endParaRPr lang="en-US" sz="40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60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en-US" sz="5400" dirty="0">
                <a:latin typeface="Gill Sans MT" panose="020B0502020104020203" pitchFamily="34" charset="0"/>
              </a:rPr>
              <a:t>Crops sold </a:t>
            </a:r>
            <a:r>
              <a:rPr lang="en-US" sz="5400" dirty="0" smtClean="0">
                <a:latin typeface="Gill Sans MT" panose="020B0502020104020203" pitchFamily="34" charset="0"/>
              </a:rPr>
              <a:t>information</a:t>
            </a:r>
            <a:endParaRPr lang="en-US" sz="5400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>
                <a:latin typeface="Gill Sans MT" panose="020B0502020104020203" pitchFamily="34" charset="0"/>
              </a:rPr>
              <a:t>The cash crop is cotton. It is sold almost immediately after harvest and priority to the CMDT. </a:t>
            </a:r>
            <a:r>
              <a:rPr lang="en-US" sz="4800" dirty="0" smtClean="0">
                <a:latin typeface="Gill Sans MT" panose="020B0502020104020203" pitchFamily="34" charset="0"/>
              </a:rPr>
              <a:t> The </a:t>
            </a:r>
            <a:r>
              <a:rPr lang="en-US" sz="4800" dirty="0">
                <a:latin typeface="Gill Sans MT" panose="020B0502020104020203" pitchFamily="34" charset="0"/>
              </a:rPr>
              <a:t>others crops are family food warranty and are sold only in the excess spread or in cases of extreme emergency</a:t>
            </a:r>
          </a:p>
        </p:txBody>
      </p:sp>
    </p:spTree>
    <p:extLst>
      <p:ext uri="{BB962C8B-B14F-4D97-AF65-F5344CB8AC3E}">
        <p14:creationId xmlns:p14="http://schemas.microsoft.com/office/powerpoint/2010/main" val="225057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en-US" sz="4800" dirty="0">
                <a:latin typeface="Gill Sans MT" panose="020B0502020104020203" pitchFamily="34" charset="0"/>
              </a:rPr>
              <a:t>Land and water management </a:t>
            </a:r>
            <a:r>
              <a:rPr lang="en-US" sz="4800" dirty="0" smtClean="0">
                <a:latin typeface="Gill Sans MT" panose="020B0502020104020203" pitchFamily="34" charset="0"/>
              </a:rPr>
              <a:t>practices</a:t>
            </a:r>
            <a:endParaRPr lang="en-US" sz="4800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2" indent="0">
              <a:spcBef>
                <a:spcPts val="1000"/>
              </a:spcBef>
              <a:buNone/>
            </a:pPr>
            <a:r>
              <a:rPr lang="en-US" sz="3200" dirty="0" smtClean="0">
                <a:latin typeface="Gill Sans MT" panose="020B0502020104020203" pitchFamily="34" charset="0"/>
              </a:rPr>
              <a:t>● </a:t>
            </a:r>
            <a:r>
              <a:rPr lang="en-US" sz="3200" dirty="0">
                <a:latin typeface="Gill Sans MT" panose="020B0502020104020203" pitchFamily="34" charset="0"/>
              </a:rPr>
              <a:t>Land management </a:t>
            </a:r>
            <a:r>
              <a:rPr lang="en-US" sz="3200" dirty="0" smtClean="0">
                <a:latin typeface="Gill Sans MT" panose="020B0502020104020203" pitchFamily="34" charset="0"/>
              </a:rPr>
              <a:t>practices: </a:t>
            </a:r>
            <a:r>
              <a:rPr lang="en-US" sz="3200" dirty="0">
                <a:latin typeface="Gill Sans MT" panose="020B0502020104020203" pitchFamily="34" charset="0"/>
              </a:rPr>
              <a:t>U</a:t>
            </a:r>
            <a:r>
              <a:rPr lang="en-US" sz="3200" dirty="0" smtClean="0">
                <a:latin typeface="Gill Sans MT" panose="020B0502020104020203" pitchFamily="34" charset="0"/>
              </a:rPr>
              <a:t>se </a:t>
            </a:r>
            <a:r>
              <a:rPr lang="en-US" sz="3200" dirty="0">
                <a:latin typeface="Gill Sans MT" panose="020B0502020104020203" pitchFamily="34" charset="0"/>
              </a:rPr>
              <a:t>of grass and wood to fence the </a:t>
            </a:r>
            <a:r>
              <a:rPr lang="en-US" sz="3200" dirty="0" smtClean="0">
                <a:latin typeface="Gill Sans MT" panose="020B0502020104020203" pitchFamily="34" charset="0"/>
              </a:rPr>
              <a:t>field (</a:t>
            </a:r>
            <a:r>
              <a:rPr lang="en-US" sz="3200" dirty="0">
                <a:latin typeface="Gill Sans MT" panose="020B0502020104020203" pitchFamily="34" charset="0"/>
              </a:rPr>
              <a:t>known since 20 </a:t>
            </a:r>
            <a:r>
              <a:rPr lang="en-US" sz="3200" dirty="0" smtClean="0">
                <a:latin typeface="Gill Sans MT" panose="020B0502020104020203" pitchFamily="34" charset="0"/>
              </a:rPr>
              <a:t>years) / Stone bund in high erosion zones (known </a:t>
            </a:r>
            <a:r>
              <a:rPr lang="en-US" sz="3200" dirty="0">
                <a:latin typeface="Gill Sans MT" panose="020B0502020104020203" pitchFamily="34" charset="0"/>
              </a:rPr>
              <a:t>since 40 </a:t>
            </a:r>
            <a:r>
              <a:rPr lang="en-US" sz="3200" dirty="0" smtClean="0">
                <a:latin typeface="Gill Sans MT" panose="020B0502020104020203" pitchFamily="34" charset="0"/>
              </a:rPr>
              <a:t>years)</a:t>
            </a:r>
          </a:p>
          <a:p>
            <a:pPr marL="0" lvl="2" indent="0">
              <a:spcBef>
                <a:spcPts val="1000"/>
              </a:spcBef>
              <a:buNone/>
            </a:pPr>
            <a:endParaRPr lang="fr-FR" sz="600" dirty="0" smtClean="0">
              <a:latin typeface="Gill Sans MT" panose="020B0502020104020203" pitchFamily="34" charset="0"/>
            </a:endParaRPr>
          </a:p>
          <a:p>
            <a:pPr marL="0" lvl="2" indent="0">
              <a:spcBef>
                <a:spcPts val="1000"/>
              </a:spcBef>
              <a:buNone/>
            </a:pPr>
            <a:r>
              <a:rPr lang="en-US" sz="3200" dirty="0" smtClean="0">
                <a:latin typeface="Gill Sans MT" panose="020B0502020104020203" pitchFamily="34" charset="0"/>
              </a:rPr>
              <a:t>● Water </a:t>
            </a:r>
            <a:r>
              <a:rPr lang="en-US" sz="3200" dirty="0">
                <a:latin typeface="Gill Sans MT" panose="020B0502020104020203" pitchFamily="34" charset="0"/>
              </a:rPr>
              <a:t>management </a:t>
            </a:r>
            <a:r>
              <a:rPr lang="en-US" sz="3200" dirty="0" smtClean="0">
                <a:latin typeface="Gill Sans MT" panose="020B0502020104020203" pitchFamily="34" charset="0"/>
              </a:rPr>
              <a:t>practices: </a:t>
            </a:r>
            <a:r>
              <a:rPr lang="en-US" sz="3200" dirty="0">
                <a:latin typeface="Gill Sans MT" panose="020B0502020104020203" pitchFamily="34" charset="0"/>
              </a:rPr>
              <a:t>U</a:t>
            </a:r>
            <a:r>
              <a:rPr lang="en-US" sz="3200" dirty="0" smtClean="0">
                <a:latin typeface="Gill Sans MT" panose="020B0502020104020203" pitchFamily="34" charset="0"/>
              </a:rPr>
              <a:t>se of </a:t>
            </a:r>
            <a:r>
              <a:rPr lang="en-US" sz="3200" dirty="0">
                <a:latin typeface="Gill Sans MT" panose="020B0502020104020203" pitchFamily="34" charset="0"/>
              </a:rPr>
              <a:t>wells </a:t>
            </a:r>
            <a:r>
              <a:rPr lang="en-US" sz="3200" dirty="0" smtClean="0">
                <a:latin typeface="Gill Sans MT" panose="020B0502020104020203" pitchFamily="34" charset="0"/>
              </a:rPr>
              <a:t>(14%) /</a:t>
            </a:r>
            <a:r>
              <a:rPr lang="en-US" sz="3200" dirty="0">
                <a:latin typeface="Gill Sans MT" panose="020B0502020104020203" pitchFamily="34" charset="0"/>
              </a:rPr>
              <a:t> </a:t>
            </a:r>
            <a:r>
              <a:rPr lang="en-US" sz="3200" dirty="0" smtClean="0">
                <a:latin typeface="Gill Sans MT" panose="020B0502020104020203" pitchFamily="34" charset="0"/>
              </a:rPr>
              <a:t>Use of </a:t>
            </a:r>
            <a:r>
              <a:rPr lang="en-US" sz="3200" dirty="0">
                <a:latin typeface="Gill Sans MT" panose="020B0502020104020203" pitchFamily="34" charset="0"/>
              </a:rPr>
              <a:t>dam </a:t>
            </a:r>
            <a:r>
              <a:rPr lang="en-US" sz="3200" dirty="0" smtClean="0">
                <a:latin typeface="Gill Sans MT" panose="020B0502020104020203" pitchFamily="34" charset="0"/>
              </a:rPr>
              <a:t>(4%) / No water </a:t>
            </a:r>
            <a:r>
              <a:rPr lang="en-US" sz="3200" dirty="0">
                <a:latin typeface="Gill Sans MT" panose="020B0502020104020203" pitchFamily="34" charset="0"/>
              </a:rPr>
              <a:t>management </a:t>
            </a:r>
            <a:r>
              <a:rPr lang="en-US" sz="3200" dirty="0" smtClean="0">
                <a:latin typeface="Gill Sans MT" panose="020B0502020104020203" pitchFamily="34" charset="0"/>
              </a:rPr>
              <a:t>practices (83%)</a:t>
            </a:r>
            <a:endParaRPr lang="en-US" sz="3200" dirty="0">
              <a:latin typeface="Gill Sans MT" panose="020B0502020104020203" pitchFamily="34" charset="0"/>
            </a:endParaRPr>
          </a:p>
          <a:p>
            <a:pPr marL="0" lvl="2" indent="0">
              <a:spcBef>
                <a:spcPts val="1000"/>
              </a:spcBef>
              <a:buNone/>
            </a:pPr>
            <a:endParaRPr lang="fr-FR" sz="600" dirty="0">
              <a:latin typeface="Gill Sans MT" panose="020B0502020104020203" pitchFamily="34" charset="0"/>
            </a:endParaRPr>
          </a:p>
          <a:p>
            <a:pPr marL="0" lvl="2" indent="0">
              <a:spcBef>
                <a:spcPts val="1000"/>
              </a:spcBef>
              <a:buNone/>
            </a:pPr>
            <a:r>
              <a:rPr lang="en-US" sz="3200" dirty="0" smtClean="0">
                <a:latin typeface="Gill Sans MT" panose="020B0502020104020203" pitchFamily="34" charset="0"/>
              </a:rPr>
              <a:t>● CBT practices: </a:t>
            </a:r>
            <a:r>
              <a:rPr lang="en-US" sz="3200" dirty="0">
                <a:latin typeface="Gill Sans MT" panose="020B0502020104020203" pitchFamily="34" charset="0"/>
              </a:rPr>
              <a:t>CBT technology is not known in the region. So </a:t>
            </a:r>
            <a:r>
              <a:rPr lang="en-US" sz="3200" dirty="0" smtClean="0">
                <a:latin typeface="Gill Sans MT" panose="020B0502020104020203" pitchFamily="34" charset="0"/>
              </a:rPr>
              <a:t>FO </a:t>
            </a:r>
            <a:r>
              <a:rPr lang="en-US" sz="3200" dirty="0">
                <a:latin typeface="Gill Sans MT" panose="020B0502020104020203" pitchFamily="34" charset="0"/>
              </a:rPr>
              <a:t>need to be informed about it and be accompanied</a:t>
            </a:r>
          </a:p>
        </p:txBody>
      </p:sp>
    </p:spTree>
    <p:extLst>
      <p:ext uri="{BB962C8B-B14F-4D97-AF65-F5344CB8AC3E}">
        <p14:creationId xmlns:p14="http://schemas.microsoft.com/office/powerpoint/2010/main" val="3083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en-US" sz="5400" dirty="0">
                <a:latin typeface="Gill Sans MT" panose="020B0502020104020203" pitchFamily="34" charset="0"/>
              </a:rPr>
              <a:t>Water use </a:t>
            </a:r>
            <a:r>
              <a:rPr lang="en-US" sz="5400" dirty="0" smtClean="0">
                <a:latin typeface="Gill Sans MT" panose="020B0502020104020203" pitchFamily="34" charset="0"/>
              </a:rPr>
              <a:t>information</a:t>
            </a:r>
            <a:endParaRPr lang="en-US" sz="5400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4800" dirty="0" smtClean="0">
                <a:latin typeface="Gill Sans MT" panose="020B0502020104020203" pitchFamily="34" charset="0"/>
              </a:rPr>
              <a:t>Agricultural production is mostly </a:t>
            </a:r>
            <a:r>
              <a:rPr lang="en-US" sz="4800" dirty="0" err="1" smtClean="0">
                <a:latin typeface="Gill Sans MT" panose="020B0502020104020203" pitchFamily="34" charset="0"/>
              </a:rPr>
              <a:t>rainfed</a:t>
            </a:r>
            <a:endParaRPr lang="en-US" sz="4800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US" sz="4800" dirty="0" smtClean="0">
                <a:latin typeface="Gill Sans MT" panose="020B0502020104020203" pitchFamily="34" charset="0"/>
              </a:rPr>
              <a:t>Few villages experience shallow well for irrigation (</a:t>
            </a:r>
            <a:r>
              <a:rPr lang="en-US" sz="4800" dirty="0" err="1" smtClean="0">
                <a:latin typeface="Gill Sans MT" panose="020B0502020104020203" pitchFamily="34" charset="0"/>
              </a:rPr>
              <a:t>Zanzoni</a:t>
            </a:r>
            <a:r>
              <a:rPr lang="en-US" sz="4800" dirty="0">
                <a:latin typeface="Gill Sans MT" panose="020B0502020104020203" pitchFamily="34" charset="0"/>
              </a:rPr>
              <a:t>, one of the </a:t>
            </a:r>
            <a:r>
              <a:rPr lang="en-US" sz="4800" dirty="0" smtClean="0">
                <a:latin typeface="Gill Sans MT" panose="020B0502020104020203" pitchFamily="34" charset="0"/>
              </a:rPr>
              <a:t>FO </a:t>
            </a:r>
            <a:r>
              <a:rPr lang="en-US" sz="4800" dirty="0">
                <a:latin typeface="Gill Sans MT" panose="020B0502020104020203" pitchFamily="34" charset="0"/>
              </a:rPr>
              <a:t>added the use of a well for supplemental irrigation for dry season </a:t>
            </a:r>
            <a:r>
              <a:rPr lang="en-US" sz="4800" dirty="0" smtClean="0">
                <a:latin typeface="Gill Sans MT" panose="020B0502020104020203" pitchFamily="34" charset="0"/>
              </a:rPr>
              <a:t>crops)</a:t>
            </a:r>
            <a:endParaRPr lang="en-US" sz="48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792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en-US" sz="5400" dirty="0" smtClean="0">
                <a:latin typeface="Gill Sans MT" panose="020B0502020104020203" pitchFamily="34" charset="0"/>
              </a:rPr>
              <a:t>Major constraints</a:t>
            </a:r>
            <a:endParaRPr lang="en-US" sz="5400" dirty="0">
              <a:latin typeface="Gill Sans MT" panose="020B0502020104020203" pitchFamily="34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5" b="2911"/>
          <a:stretch/>
        </p:blipFill>
        <p:spPr bwMode="auto">
          <a:xfrm>
            <a:off x="3398331" y="1825625"/>
            <a:ext cx="6299461" cy="43513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5084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en-US" sz="5400" dirty="0">
                <a:latin typeface="Gill Sans MT" panose="020B0502020104020203" pitchFamily="34" charset="0"/>
              </a:rPr>
              <a:t>Main </a:t>
            </a:r>
            <a:r>
              <a:rPr lang="en-US" sz="5400" dirty="0" smtClean="0">
                <a:latin typeface="Gill Sans MT" panose="020B0502020104020203" pitchFamily="34" charset="0"/>
              </a:rPr>
              <a:t>partners</a:t>
            </a:r>
            <a:endParaRPr lang="en-US" sz="5400" dirty="0">
              <a:latin typeface="Gill Sans MT" panose="020B0502020104020203" pitchFamily="34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353" y="1690688"/>
            <a:ext cx="7075852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709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5400" dirty="0">
                <a:latin typeface="Gill Sans MT" panose="020B0502020104020203" pitchFamily="34" charset="0"/>
              </a:rPr>
              <a:t>Conclusion and perspective</a:t>
            </a:r>
            <a:endParaRPr lang="en-US" sz="5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fr-FR" sz="5400" b="0" dirty="0">
                <a:latin typeface="Gill Sans MT" panose="020B0502020104020203" pitchFamily="34" charset="0"/>
              </a:rPr>
              <a:t>Conclusion</a:t>
            </a:r>
            <a:endParaRPr lang="en-US" sz="5400" b="0" dirty="0">
              <a:latin typeface="Gill Sans MT" panose="020B0502020104020203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000" dirty="0" smtClean="0">
                <a:latin typeface="Gill Sans MT" panose="020B0502020104020203" pitchFamily="34" charset="0"/>
              </a:rPr>
              <a:t>● Limited knowledge in conserving </a:t>
            </a:r>
            <a:r>
              <a:rPr lang="en-US" sz="4000" dirty="0">
                <a:latin typeface="Gill Sans MT" panose="020B0502020104020203" pitchFamily="34" charset="0"/>
              </a:rPr>
              <a:t>rainwater and reducing soil </a:t>
            </a:r>
            <a:r>
              <a:rPr lang="en-US" sz="4000" dirty="0" smtClean="0">
                <a:latin typeface="Gill Sans MT" panose="020B0502020104020203" pitchFamily="34" charset="0"/>
              </a:rPr>
              <a:t>erosion</a:t>
            </a:r>
            <a:endParaRPr lang="en-US" sz="4000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US" sz="4000" dirty="0" smtClean="0">
                <a:latin typeface="Gill Sans MT" panose="020B0502020104020203" pitchFamily="34" charset="0"/>
              </a:rPr>
              <a:t>●CBT </a:t>
            </a:r>
            <a:r>
              <a:rPr lang="en-US" sz="4000" dirty="0">
                <a:latin typeface="Gill Sans MT" panose="020B0502020104020203" pitchFamily="34" charset="0"/>
              </a:rPr>
              <a:t>technology is </a:t>
            </a:r>
            <a:r>
              <a:rPr lang="en-US" sz="4000" dirty="0" smtClean="0">
                <a:latin typeface="Gill Sans MT" panose="020B0502020104020203" pitchFamily="34" charset="0"/>
              </a:rPr>
              <a:t>the preferred one but not widely known</a:t>
            </a:r>
            <a:endParaRPr lang="en-US" sz="4000" dirty="0">
              <a:latin typeface="Gill Sans MT" panose="020B0502020104020203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fr-FR" sz="5400" b="0" dirty="0" smtClean="0">
                <a:latin typeface="Gill Sans MT" panose="020B0502020104020203" pitchFamily="34" charset="0"/>
              </a:rPr>
              <a:t>Perspective</a:t>
            </a:r>
            <a:endParaRPr lang="en-US" sz="5400" b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8570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>
                <a:latin typeface="Gill Sans MT" panose="020B0502020104020203" pitchFamily="34" charset="0"/>
              </a:rPr>
              <a:t>A</a:t>
            </a:r>
            <a:r>
              <a:rPr lang="en-US" sz="4000" dirty="0" smtClean="0">
                <a:latin typeface="Gill Sans MT" panose="020B0502020104020203" pitchFamily="34" charset="0"/>
              </a:rPr>
              <a:t>n </a:t>
            </a:r>
            <a:r>
              <a:rPr lang="en-US" sz="4000" dirty="0">
                <a:latin typeface="Gill Sans MT" panose="020B0502020104020203" pitchFamily="34" charset="0"/>
              </a:rPr>
              <a:t>awareness of different social </a:t>
            </a:r>
            <a:r>
              <a:rPr lang="en-US" sz="4000" dirty="0" smtClean="0">
                <a:latin typeface="Gill Sans MT" panose="020B0502020104020203" pitchFamily="34" charset="0"/>
              </a:rPr>
              <a:t>strata </a:t>
            </a:r>
            <a:r>
              <a:rPr lang="en-US" sz="4000" dirty="0">
                <a:latin typeface="Gill Sans MT" panose="020B0502020104020203" pitchFamily="34" charset="0"/>
              </a:rPr>
              <a:t>on the importance of land and water management practices and </a:t>
            </a:r>
            <a:r>
              <a:rPr lang="en-US" sz="4000" dirty="0" smtClean="0">
                <a:latin typeface="Gill Sans MT" panose="020B0502020104020203" pitchFamily="34" charset="0"/>
              </a:rPr>
              <a:t>show them the </a:t>
            </a:r>
            <a:r>
              <a:rPr lang="en-US" sz="4000" dirty="0">
                <a:latin typeface="Gill Sans MT" panose="020B0502020104020203" pitchFamily="34" charset="0"/>
              </a:rPr>
              <a:t>technologies </a:t>
            </a:r>
            <a:r>
              <a:rPr lang="en-US" sz="4000" dirty="0" smtClean="0">
                <a:latin typeface="Gill Sans MT" panose="020B0502020104020203" pitchFamily="34" charset="0"/>
              </a:rPr>
              <a:t>to improve land and water management</a:t>
            </a:r>
            <a:endParaRPr lang="en-US" sz="40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8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5400" dirty="0" err="1" smtClean="0">
                <a:latin typeface="Gill Sans MT" panose="020B0502020104020203" pitchFamily="34" charset="0"/>
              </a:rPr>
              <a:t>Forwarding</a:t>
            </a:r>
            <a:r>
              <a:rPr lang="fr-FR" sz="5400" dirty="0" smtClean="0">
                <a:latin typeface="Gill Sans MT" panose="020B0502020104020203" pitchFamily="34" charset="0"/>
              </a:rPr>
              <a:t> message</a:t>
            </a:r>
            <a:endParaRPr lang="en-US" sz="5400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sz="3600" dirty="0" smtClean="0">
                <a:latin typeface="Gill Sans MT" panose="020B0502020104020203" pitchFamily="34" charset="0"/>
              </a:rPr>
              <a:t>1- </a:t>
            </a:r>
            <a:r>
              <a:rPr lang="fr-FR" sz="3600" u="sng" dirty="0" smtClean="0">
                <a:latin typeface="Gill Sans MT" panose="020B0502020104020203" pitchFamily="34" charset="0"/>
              </a:rPr>
              <a:t>Objective</a:t>
            </a:r>
            <a:r>
              <a:rPr lang="fr-FR" sz="3600" dirty="0" smtClean="0">
                <a:latin typeface="Gill Sans MT" panose="020B0502020104020203" pitchFamily="34" charset="0"/>
              </a:rPr>
              <a:t>: </a:t>
            </a:r>
            <a:r>
              <a:rPr lang="fr-FR" sz="3600" dirty="0" err="1" smtClean="0">
                <a:latin typeface="Gill Sans MT" panose="020B0502020104020203" pitchFamily="34" charset="0"/>
              </a:rPr>
              <a:t>Study</a:t>
            </a:r>
            <a:r>
              <a:rPr lang="fr-FR" sz="3600" dirty="0" smtClean="0">
                <a:latin typeface="Gill Sans MT" panose="020B0502020104020203" pitchFamily="34" charset="0"/>
              </a:rPr>
              <a:t> of the </a:t>
            </a:r>
            <a:r>
              <a:rPr lang="fr-FR" sz="3600" dirty="0" err="1" smtClean="0">
                <a:latin typeface="Gill Sans MT" panose="020B0502020104020203" pitchFamily="34" charset="0"/>
              </a:rPr>
              <a:t>feasibility</a:t>
            </a:r>
            <a:r>
              <a:rPr lang="fr-FR" sz="3600" dirty="0" smtClean="0">
                <a:latin typeface="Gill Sans MT" panose="020B0502020104020203" pitchFamily="34" charset="0"/>
              </a:rPr>
              <a:t> </a:t>
            </a:r>
            <a:r>
              <a:rPr lang="fr-FR" sz="3600" dirty="0">
                <a:latin typeface="Gill Sans MT" panose="020B0502020104020203" pitchFamily="34" charset="0"/>
              </a:rPr>
              <a:t>of </a:t>
            </a:r>
            <a:r>
              <a:rPr lang="fr-FR" sz="3600" dirty="0" err="1">
                <a:latin typeface="Gill Sans MT" panose="020B0502020104020203" pitchFamily="34" charset="0"/>
              </a:rPr>
              <a:t>watershed</a:t>
            </a:r>
            <a:r>
              <a:rPr lang="fr-FR" sz="3600" dirty="0">
                <a:latin typeface="Gill Sans MT" panose="020B0502020104020203" pitchFamily="34" charset="0"/>
              </a:rPr>
              <a:t> </a:t>
            </a:r>
            <a:r>
              <a:rPr lang="fr-FR" sz="3600" dirty="0" err="1" smtClean="0">
                <a:latin typeface="Gill Sans MT" panose="020B0502020104020203" pitchFamily="34" charset="0"/>
              </a:rPr>
              <a:t>approaches</a:t>
            </a:r>
            <a:r>
              <a:rPr lang="fr-FR" sz="3600" dirty="0" smtClean="0">
                <a:latin typeface="Gill Sans MT" panose="020B0502020104020203" pitchFamily="34" charset="0"/>
              </a:rPr>
              <a:t> </a:t>
            </a:r>
            <a:r>
              <a:rPr lang="fr-FR" sz="3600" dirty="0" err="1" smtClean="0">
                <a:latin typeface="Gill Sans MT" panose="020B0502020104020203" pitchFamily="34" charset="0"/>
              </a:rPr>
              <a:t>focused</a:t>
            </a:r>
            <a:r>
              <a:rPr lang="fr-FR" sz="3600" dirty="0" smtClean="0">
                <a:latin typeface="Gill Sans MT" panose="020B0502020104020203" pitchFamily="34" charset="0"/>
              </a:rPr>
              <a:t> on </a:t>
            </a:r>
            <a:r>
              <a:rPr lang="en-US" sz="3600" dirty="0">
                <a:latin typeface="Gill Sans MT" panose="020B0502020104020203" pitchFamily="34" charset="0"/>
              </a:rPr>
              <a:t>land and water management </a:t>
            </a:r>
            <a:r>
              <a:rPr lang="en-US" sz="3600" dirty="0" smtClean="0">
                <a:latin typeface="Gill Sans MT" panose="020B0502020104020203" pitchFamily="34" charset="0"/>
              </a:rPr>
              <a:t>practices</a:t>
            </a:r>
          </a:p>
          <a:p>
            <a:pPr marL="0" indent="0">
              <a:buNone/>
            </a:pPr>
            <a:r>
              <a:rPr lang="fr-FR" sz="3600" dirty="0" smtClean="0">
                <a:latin typeface="Gill Sans MT" panose="020B0502020104020203" pitchFamily="34" charset="0"/>
              </a:rPr>
              <a:t>2- </a:t>
            </a:r>
            <a:r>
              <a:rPr lang="fr-FR" sz="3600" u="sng" dirty="0" smtClean="0">
                <a:latin typeface="Gill Sans MT" panose="020B0502020104020203" pitchFamily="34" charset="0"/>
              </a:rPr>
              <a:t>Conclusion</a:t>
            </a:r>
            <a:r>
              <a:rPr lang="fr-FR" sz="3600" dirty="0" smtClean="0">
                <a:latin typeface="Gill Sans MT" panose="020B0502020104020203" pitchFamily="34" charset="0"/>
              </a:rPr>
              <a:t>: </a:t>
            </a:r>
            <a:r>
              <a:rPr lang="en-US" sz="3600" dirty="0">
                <a:latin typeface="Gill Sans MT" panose="020B0502020104020203" pitchFamily="34" charset="0"/>
              </a:rPr>
              <a:t>Local communities </a:t>
            </a:r>
            <a:r>
              <a:rPr lang="en-US" sz="3600" dirty="0" smtClean="0">
                <a:latin typeface="Gill Sans MT" panose="020B0502020104020203" pitchFamily="34" charset="0"/>
              </a:rPr>
              <a:t>require strong support to conserve </a:t>
            </a:r>
            <a:r>
              <a:rPr lang="en-US" sz="3600" dirty="0">
                <a:latin typeface="Gill Sans MT" panose="020B0502020104020203" pitchFamily="34" charset="0"/>
              </a:rPr>
              <a:t>rainwater and </a:t>
            </a:r>
            <a:r>
              <a:rPr lang="en-US" sz="3600" dirty="0" smtClean="0">
                <a:latin typeface="Gill Sans MT" panose="020B0502020104020203" pitchFamily="34" charset="0"/>
              </a:rPr>
              <a:t>reduce </a:t>
            </a:r>
            <a:r>
              <a:rPr lang="en-US" sz="3600" dirty="0">
                <a:latin typeface="Gill Sans MT" panose="020B0502020104020203" pitchFamily="34" charset="0"/>
              </a:rPr>
              <a:t>soil </a:t>
            </a:r>
            <a:r>
              <a:rPr lang="en-US" sz="3600" dirty="0" smtClean="0">
                <a:latin typeface="Gill Sans MT" panose="020B0502020104020203" pitchFamily="34" charset="0"/>
              </a:rPr>
              <a:t>erosion</a:t>
            </a:r>
          </a:p>
          <a:p>
            <a:pPr marL="0" indent="0">
              <a:buNone/>
            </a:pPr>
            <a:r>
              <a:rPr lang="fr-FR" sz="3600" dirty="0" smtClean="0">
                <a:latin typeface="Gill Sans MT" panose="020B0502020104020203" pitchFamily="34" charset="0"/>
              </a:rPr>
              <a:t>3- </a:t>
            </a:r>
            <a:r>
              <a:rPr lang="fr-FR" sz="3600" u="sng" dirty="0" smtClean="0">
                <a:latin typeface="Gill Sans MT" panose="020B0502020104020203" pitchFamily="34" charset="0"/>
              </a:rPr>
              <a:t>Perspective</a:t>
            </a:r>
            <a:r>
              <a:rPr lang="fr-FR" sz="3600" dirty="0" smtClean="0">
                <a:latin typeface="Gill Sans MT" panose="020B0502020104020203" pitchFamily="34" charset="0"/>
              </a:rPr>
              <a:t>: Show </a:t>
            </a:r>
            <a:r>
              <a:rPr lang="en-US" sz="3600" dirty="0" smtClean="0">
                <a:latin typeface="Gill Sans MT" panose="020B0502020104020203" pitchFamily="34" charset="0"/>
              </a:rPr>
              <a:t>the </a:t>
            </a:r>
            <a:r>
              <a:rPr lang="en-US" sz="3600" dirty="0">
                <a:latin typeface="Gill Sans MT" panose="020B0502020104020203" pitchFamily="34" charset="0"/>
              </a:rPr>
              <a:t>importance of land and water management practices and the technologies </a:t>
            </a:r>
            <a:r>
              <a:rPr lang="en-US" sz="3600" dirty="0" smtClean="0">
                <a:latin typeface="Gill Sans MT" panose="020B0502020104020203" pitchFamily="34" charset="0"/>
              </a:rPr>
              <a:t>available for wider dissemination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6120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5400" dirty="0" smtClean="0">
                <a:latin typeface="Gill Sans MT" panose="020B0502020104020203" pitchFamily="34" charset="0"/>
              </a:rPr>
              <a:t>Target villages</a:t>
            </a:r>
            <a:endParaRPr lang="en-US" sz="5400" dirty="0">
              <a:latin typeface="Gill Sans MT" panose="020B0502020104020203" pitchFamily="34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946" y="1825625"/>
            <a:ext cx="6572107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744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153424"/>
          </a:xfrm>
        </p:spPr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Thank you for your </a:t>
            </a:r>
            <a:r>
              <a:rPr lang="en-US" dirty="0" smtClean="0">
                <a:latin typeface="Gill Sans MT" panose="020B0502020104020203" pitchFamily="34" charset="0"/>
              </a:rPr>
              <a:t>attention</a:t>
            </a:r>
            <a:endParaRPr lang="en-US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47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FR" sz="4800" dirty="0">
                <a:latin typeface="Gill Sans MT" panose="020B0502020104020203" pitchFamily="34" charset="0"/>
              </a:rPr>
              <a:t>Objective of the </a:t>
            </a:r>
            <a:r>
              <a:rPr lang="fr-FR" sz="4800" dirty="0" err="1">
                <a:latin typeface="Gill Sans MT" panose="020B0502020104020203" pitchFamily="34" charset="0"/>
              </a:rPr>
              <a:t>study</a:t>
            </a:r>
            <a:r>
              <a:rPr lang="fr-FR" sz="4800" dirty="0">
                <a:latin typeface="Gill Sans MT" panose="020B0502020104020203" pitchFamily="34" charset="0"/>
              </a:rPr>
              <a:t> and </a:t>
            </a:r>
            <a:r>
              <a:rPr lang="fr-FR" sz="4800" dirty="0" err="1">
                <a:latin typeface="Gill Sans MT" panose="020B0502020104020203" pitchFamily="34" charset="0"/>
              </a:rPr>
              <a:t>methodology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728435" cy="823912"/>
          </a:xfrm>
        </p:spPr>
        <p:txBody>
          <a:bodyPr>
            <a:normAutofit/>
          </a:bodyPr>
          <a:lstStyle/>
          <a:p>
            <a:pPr algn="ctr"/>
            <a:r>
              <a:rPr lang="fr-FR" sz="4800" b="0" dirty="0">
                <a:latin typeface="Gill Sans MT" panose="020B0502020104020203" pitchFamily="34" charset="0"/>
              </a:rPr>
              <a:t>Objective</a:t>
            </a:r>
            <a:endParaRPr lang="en-US" sz="4800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4"/>
            <a:ext cx="5728435" cy="39601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4000" dirty="0" smtClean="0">
                <a:latin typeface="Gill Sans MT" panose="020B0502020104020203" pitchFamily="34" charset="0"/>
              </a:rPr>
              <a:t>To </a:t>
            </a:r>
            <a:r>
              <a:rPr lang="fr-FR" sz="4000" dirty="0" err="1" smtClean="0">
                <a:latin typeface="Gill Sans MT" panose="020B0502020104020203" pitchFamily="34" charset="0"/>
              </a:rPr>
              <a:t>produce</a:t>
            </a:r>
            <a:r>
              <a:rPr lang="fr-FR" sz="4000" dirty="0" smtClean="0">
                <a:latin typeface="Gill Sans MT" panose="020B0502020104020203" pitchFamily="34" charset="0"/>
              </a:rPr>
              <a:t> </a:t>
            </a:r>
            <a:r>
              <a:rPr lang="fr-FR" sz="4000" dirty="0" err="1" smtClean="0">
                <a:latin typeface="Gill Sans MT" panose="020B0502020104020203" pitchFamily="34" charset="0"/>
              </a:rPr>
              <a:t>necessary</a:t>
            </a:r>
            <a:r>
              <a:rPr lang="fr-FR" sz="4000" dirty="0" smtClean="0">
                <a:latin typeface="Gill Sans MT" panose="020B0502020104020203" pitchFamily="34" charset="0"/>
              </a:rPr>
              <a:t> information about the </a:t>
            </a:r>
            <a:r>
              <a:rPr lang="fr-FR" sz="4000" dirty="0" err="1" smtClean="0">
                <a:latin typeface="Gill Sans MT" panose="020B0502020104020203" pitchFamily="34" charset="0"/>
              </a:rPr>
              <a:t>presence</a:t>
            </a:r>
            <a:r>
              <a:rPr lang="fr-FR" sz="4000" dirty="0" smtClean="0">
                <a:latin typeface="Gill Sans MT" panose="020B0502020104020203" pitchFamily="34" charset="0"/>
              </a:rPr>
              <a:t> of FO and </a:t>
            </a:r>
            <a:r>
              <a:rPr lang="fr-FR" sz="4000" dirty="0" err="1" smtClean="0">
                <a:latin typeface="Gill Sans MT" panose="020B0502020104020203" pitchFamily="34" charset="0"/>
              </a:rPr>
              <a:t>feasibility</a:t>
            </a:r>
            <a:r>
              <a:rPr lang="fr-FR" sz="4000" dirty="0" smtClean="0">
                <a:latin typeface="Gill Sans MT" panose="020B0502020104020203" pitchFamily="34" charset="0"/>
              </a:rPr>
              <a:t> of </a:t>
            </a:r>
            <a:r>
              <a:rPr lang="fr-FR" sz="4000" dirty="0" err="1" smtClean="0">
                <a:latin typeface="Gill Sans MT" panose="020B0502020104020203" pitchFamily="34" charset="0"/>
              </a:rPr>
              <a:t>watershed</a:t>
            </a:r>
            <a:r>
              <a:rPr lang="fr-FR" sz="4000" dirty="0" smtClean="0">
                <a:latin typeface="Gill Sans MT" panose="020B0502020104020203" pitchFamily="34" charset="0"/>
              </a:rPr>
              <a:t> </a:t>
            </a:r>
            <a:r>
              <a:rPr lang="fr-FR" sz="4000" dirty="0" err="1" smtClean="0">
                <a:latin typeface="Gill Sans MT" panose="020B0502020104020203" pitchFamily="34" charset="0"/>
              </a:rPr>
              <a:t>approach</a:t>
            </a:r>
            <a:r>
              <a:rPr lang="fr-FR" sz="4000" dirty="0" smtClean="0">
                <a:latin typeface="Gill Sans MT" panose="020B0502020104020203" pitchFamily="34" charset="0"/>
              </a:rPr>
              <a:t> </a:t>
            </a:r>
            <a:r>
              <a:rPr lang="fr-FR" sz="4000" dirty="0" err="1">
                <a:latin typeface="Gill Sans MT" panose="020B0502020104020203" pitchFamily="34" charset="0"/>
              </a:rPr>
              <a:t>focused</a:t>
            </a:r>
            <a:r>
              <a:rPr lang="fr-FR" sz="4000" dirty="0">
                <a:latin typeface="Gill Sans MT" panose="020B0502020104020203" pitchFamily="34" charset="0"/>
              </a:rPr>
              <a:t> on </a:t>
            </a:r>
            <a:r>
              <a:rPr lang="en-US" sz="4000" dirty="0">
                <a:latin typeface="Gill Sans MT" panose="020B0502020104020203" pitchFamily="34" charset="0"/>
              </a:rPr>
              <a:t>land and water management practices</a:t>
            </a:r>
          </a:p>
          <a:p>
            <a:pPr marL="0" indent="0">
              <a:buNone/>
            </a:pPr>
            <a:endParaRPr lang="en-US" sz="4000" dirty="0">
              <a:latin typeface="Gill Sans MT" panose="020B0502020104020203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68224" y="1681163"/>
            <a:ext cx="4787164" cy="823912"/>
          </a:xfrm>
        </p:spPr>
        <p:txBody>
          <a:bodyPr>
            <a:normAutofit/>
          </a:bodyPr>
          <a:lstStyle/>
          <a:p>
            <a:pPr algn="ctr"/>
            <a:r>
              <a:rPr lang="fr-FR" sz="4800" b="0" dirty="0" err="1" smtClean="0">
                <a:latin typeface="Gill Sans MT" panose="020B0502020104020203" pitchFamily="34" charset="0"/>
              </a:rPr>
              <a:t>Methodology</a:t>
            </a:r>
            <a:endParaRPr lang="en-US" sz="4800" b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68224" y="2505075"/>
            <a:ext cx="4787163" cy="36845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>
                <a:latin typeface="Calibri" panose="020F0502020204030204" pitchFamily="34" charset="0"/>
              </a:rPr>
              <a:t>● </a:t>
            </a:r>
            <a:r>
              <a:rPr lang="en-US" sz="4000" dirty="0" smtClean="0">
                <a:latin typeface="Gill Sans MT" panose="020B0502020104020203" pitchFamily="34" charset="0"/>
              </a:rPr>
              <a:t>Meetings </a:t>
            </a:r>
            <a:r>
              <a:rPr lang="en-US" sz="4000" dirty="0">
                <a:latin typeface="Gill Sans MT" panose="020B0502020104020203" pitchFamily="34" charset="0"/>
              </a:rPr>
              <a:t>with the administration of each village and the presidents of each </a:t>
            </a:r>
            <a:r>
              <a:rPr lang="en-US" sz="4000" dirty="0" smtClean="0">
                <a:latin typeface="Gill Sans MT" panose="020B0502020104020203" pitchFamily="34" charset="0"/>
              </a:rPr>
              <a:t>FO</a:t>
            </a:r>
          </a:p>
          <a:p>
            <a:pPr marL="0" indent="0">
              <a:buNone/>
            </a:pPr>
            <a:r>
              <a:rPr lang="en-US" sz="4000" dirty="0" smtClean="0">
                <a:latin typeface="Calibri" panose="020F0502020204030204" pitchFamily="34" charset="0"/>
              </a:rPr>
              <a:t>● </a:t>
            </a:r>
            <a:r>
              <a:rPr lang="en-US" sz="4000" dirty="0" smtClean="0">
                <a:latin typeface="Gill Sans MT" panose="020B0502020104020203" pitchFamily="34" charset="0"/>
              </a:rPr>
              <a:t>Field </a:t>
            </a:r>
            <a:r>
              <a:rPr lang="en-US" sz="4000" dirty="0">
                <a:latin typeface="Gill Sans MT" panose="020B0502020104020203" pitchFamily="34" charset="0"/>
              </a:rPr>
              <a:t>visits </a:t>
            </a:r>
            <a:endParaRPr lang="en-US" sz="4000" dirty="0" smtClean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US" sz="4000" dirty="0" smtClean="0">
                <a:latin typeface="Calibri" panose="020F0502020204030204" pitchFamily="34" charset="0"/>
              </a:rPr>
              <a:t>● </a:t>
            </a:r>
            <a:r>
              <a:rPr lang="en-US" sz="4000" dirty="0" smtClean="0">
                <a:latin typeface="Gill Sans MT" panose="020B0502020104020203" pitchFamily="34" charset="0"/>
              </a:rPr>
              <a:t>Investigations</a:t>
            </a:r>
            <a:endParaRPr lang="en-US" sz="40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52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2" algn="ctr" rtl="0">
              <a:lnSpc>
                <a:spcPct val="90000"/>
              </a:lnSpc>
              <a:spcBef>
                <a:spcPct val="0"/>
              </a:spcBef>
            </a:pPr>
            <a:r>
              <a:rPr lang="en-US" sz="5400" dirty="0" smtClean="0">
                <a:latin typeface="Gill Sans MT" panose="020B0502020104020203" pitchFamily="34" charset="0"/>
              </a:rPr>
              <a:t>Number of existing FO : 29</a:t>
            </a:r>
            <a:endParaRPr lang="en-US" sz="5400" dirty="0">
              <a:latin typeface="Gill Sans MT" panose="020B0502020104020203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161" y="1690688"/>
            <a:ext cx="9988639" cy="4388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3071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dirty="0" err="1" smtClean="0">
                <a:latin typeface="Gill Sans MT" panose="020B0502020104020203" pitchFamily="34" charset="0"/>
              </a:rPr>
              <a:t>Years</a:t>
            </a:r>
            <a:r>
              <a:rPr lang="fr-FR" sz="4800" dirty="0" smtClean="0">
                <a:latin typeface="Gill Sans MT" panose="020B0502020104020203" pitchFamily="34" charset="0"/>
              </a:rPr>
              <a:t> of existence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800" dirty="0" smtClean="0">
                <a:latin typeface="Gill Sans MT" panose="020B0502020104020203" pitchFamily="34" charset="0"/>
              </a:rPr>
              <a:t>● The oldest FO is 50 years old (DOSOROLA in  </a:t>
            </a:r>
            <a:r>
              <a:rPr lang="en-US" sz="4800" dirty="0" err="1" smtClean="0">
                <a:latin typeface="Gill Sans MT" panose="020B0502020104020203" pitchFamily="34" charset="0"/>
              </a:rPr>
              <a:t>Zanzoni</a:t>
            </a:r>
            <a:r>
              <a:rPr lang="en-US" sz="4800" dirty="0" smtClean="0">
                <a:latin typeface="Gill Sans MT" panose="020B0502020104020203" pitchFamily="34" charset="0"/>
              </a:rPr>
              <a:t> village)</a:t>
            </a:r>
          </a:p>
          <a:p>
            <a:pPr marL="0" indent="0">
              <a:buNone/>
            </a:pPr>
            <a:endParaRPr lang="en-US" sz="4800" dirty="0" smtClean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US" sz="4800" dirty="0" smtClean="0">
                <a:latin typeface="Gill Sans MT" panose="020B0502020104020203" pitchFamily="34" charset="0"/>
              </a:rPr>
              <a:t>● The </a:t>
            </a:r>
            <a:r>
              <a:rPr lang="en-US" sz="4800" dirty="0">
                <a:latin typeface="Gill Sans MT" panose="020B0502020104020203" pitchFamily="34" charset="0"/>
              </a:rPr>
              <a:t>youngest </a:t>
            </a:r>
            <a:r>
              <a:rPr lang="en-US" sz="4800" dirty="0" smtClean="0">
                <a:latin typeface="Gill Sans MT" panose="020B0502020104020203" pitchFamily="34" charset="0"/>
              </a:rPr>
              <a:t>FO </a:t>
            </a:r>
            <a:r>
              <a:rPr lang="en-US" sz="4800" dirty="0">
                <a:latin typeface="Gill Sans MT" panose="020B0502020104020203" pitchFamily="34" charset="0"/>
              </a:rPr>
              <a:t>is </a:t>
            </a:r>
            <a:r>
              <a:rPr lang="en-US" sz="4800" dirty="0" smtClean="0"/>
              <a:t>1</a:t>
            </a:r>
            <a:r>
              <a:rPr lang="en-US" sz="4800" dirty="0" smtClean="0">
                <a:latin typeface="Gill Sans MT" panose="020B0502020104020203" pitchFamily="34" charset="0"/>
              </a:rPr>
              <a:t> </a:t>
            </a:r>
            <a:r>
              <a:rPr lang="en-US" sz="4800" dirty="0">
                <a:latin typeface="Gill Sans MT" panose="020B0502020104020203" pitchFamily="34" charset="0"/>
              </a:rPr>
              <a:t>year </a:t>
            </a:r>
            <a:r>
              <a:rPr lang="en-US" sz="4800" dirty="0" smtClean="0">
                <a:latin typeface="Gill Sans MT" panose="020B0502020104020203" pitchFamily="34" charset="0"/>
              </a:rPr>
              <a:t>old (BENKAN in </a:t>
            </a:r>
            <a:r>
              <a:rPr lang="en-US" sz="4800" dirty="0" err="1" smtClean="0">
                <a:latin typeface="Gill Sans MT" panose="020B0502020104020203" pitchFamily="34" charset="0"/>
              </a:rPr>
              <a:t>Sirakele</a:t>
            </a:r>
            <a:r>
              <a:rPr lang="en-US" sz="4800" dirty="0" smtClean="0">
                <a:latin typeface="Gill Sans MT" panose="020B0502020104020203" pitchFamily="34" charset="0"/>
              </a:rPr>
              <a:t> village)</a:t>
            </a:r>
            <a:endParaRPr lang="en-US" sz="4800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76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Gill Sans MT" panose="020B0502020104020203" pitchFamily="34" charset="0"/>
              </a:rPr>
              <a:t>Members of FO</a:t>
            </a:r>
            <a:endParaRPr lang="en-US" sz="5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436462"/>
            <a:ext cx="4775401" cy="823912"/>
          </a:xfrm>
        </p:spPr>
        <p:txBody>
          <a:bodyPr>
            <a:noAutofit/>
          </a:bodyPr>
          <a:lstStyle/>
          <a:p>
            <a:pPr algn="ctr"/>
            <a:r>
              <a:rPr lang="en-US" sz="3600" b="0" dirty="0">
                <a:latin typeface="Gill Sans MT" panose="020B0502020104020203" pitchFamily="34" charset="0"/>
              </a:rPr>
              <a:t>Number of Members</a:t>
            </a:r>
            <a:endParaRPr lang="en-US" sz="3600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4775401" cy="3684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latin typeface="Gill Sans MT" panose="020B0502020104020203" pitchFamily="34" charset="0"/>
              </a:rPr>
              <a:t>● The largest FO </a:t>
            </a:r>
            <a:r>
              <a:rPr lang="en-US" sz="3600" dirty="0" smtClean="0">
                <a:latin typeface="Gill Sans MT" panose="020B0502020104020203" pitchFamily="34" charset="0"/>
              </a:rPr>
              <a:t>had </a:t>
            </a:r>
            <a:r>
              <a:rPr lang="en-US" sz="3600" dirty="0" smtClean="0"/>
              <a:t>450</a:t>
            </a:r>
            <a:r>
              <a:rPr lang="en-US" sz="3600" dirty="0" smtClean="0">
                <a:latin typeface="Gill Sans MT" panose="020B0502020104020203" pitchFamily="34" charset="0"/>
              </a:rPr>
              <a:t> members (</a:t>
            </a:r>
            <a:r>
              <a:rPr lang="en-US" sz="3600" dirty="0" err="1" smtClean="0">
                <a:latin typeface="Gill Sans MT" panose="020B0502020104020203" pitchFamily="34" charset="0"/>
              </a:rPr>
              <a:t>N’Golonianasso</a:t>
            </a:r>
            <a:r>
              <a:rPr lang="en-US" sz="3600" dirty="0" smtClean="0">
                <a:latin typeface="Gill Sans MT" panose="020B0502020104020203" pitchFamily="34" charset="0"/>
              </a:rPr>
              <a:t>)</a:t>
            </a:r>
          </a:p>
          <a:p>
            <a:pPr marL="0" indent="0">
              <a:buNone/>
            </a:pPr>
            <a:endParaRPr lang="en-US" sz="500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US" sz="3600" dirty="0">
                <a:latin typeface="Gill Sans MT" panose="020B0502020104020203" pitchFamily="34" charset="0"/>
              </a:rPr>
              <a:t>● The smallest FO </a:t>
            </a:r>
            <a:r>
              <a:rPr lang="en-US" sz="3600" dirty="0" smtClean="0">
                <a:latin typeface="Gill Sans MT" panose="020B0502020104020203" pitchFamily="34" charset="0"/>
              </a:rPr>
              <a:t>had </a:t>
            </a:r>
            <a:r>
              <a:rPr lang="en-US" sz="3600" dirty="0" smtClean="0"/>
              <a:t>14</a:t>
            </a:r>
            <a:r>
              <a:rPr lang="en-US" sz="3600" dirty="0" smtClean="0">
                <a:latin typeface="Gill Sans MT" panose="020B0502020104020203" pitchFamily="34" charset="0"/>
              </a:rPr>
              <a:t> members</a:t>
            </a:r>
          </a:p>
          <a:p>
            <a:pPr marL="0" indent="0">
              <a:buNone/>
            </a:pPr>
            <a:r>
              <a:rPr lang="en-US" sz="3600" dirty="0" smtClean="0">
                <a:latin typeface="Gill Sans MT" panose="020B0502020104020203" pitchFamily="34" charset="0"/>
              </a:rPr>
              <a:t>(</a:t>
            </a:r>
            <a:r>
              <a:rPr lang="en-US" sz="3600" dirty="0" err="1" smtClean="0">
                <a:latin typeface="Gill Sans MT" panose="020B0502020104020203" pitchFamily="34" charset="0"/>
              </a:rPr>
              <a:t>Sirakele</a:t>
            </a:r>
            <a:r>
              <a:rPr lang="en-US" sz="3600" dirty="0" smtClean="0">
                <a:latin typeface="Gill Sans MT" panose="020B0502020104020203" pitchFamily="34" charset="0"/>
              </a:rPr>
              <a:t> / </a:t>
            </a:r>
            <a:r>
              <a:rPr lang="en-US" sz="3600" dirty="0" err="1" smtClean="0">
                <a:latin typeface="Gill Sans MT" panose="020B0502020104020203" pitchFamily="34" charset="0"/>
              </a:rPr>
              <a:t>Nampossela</a:t>
            </a:r>
            <a:r>
              <a:rPr lang="en-US" sz="3600" dirty="0" smtClean="0">
                <a:latin typeface="Gill Sans MT" panose="020B0502020104020203" pitchFamily="34" charset="0"/>
              </a:rPr>
              <a:t>)</a:t>
            </a:r>
          </a:p>
          <a:p>
            <a:pPr marL="0" indent="0">
              <a:buNone/>
            </a:pPr>
            <a:endParaRPr lang="en-US" sz="3600" dirty="0">
              <a:latin typeface="Gill Sans MT" panose="020B0502020104020203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15189" y="1423583"/>
            <a:ext cx="5740199" cy="823912"/>
          </a:xfrm>
        </p:spPr>
        <p:txBody>
          <a:bodyPr>
            <a:noAutofit/>
          </a:bodyPr>
          <a:lstStyle/>
          <a:p>
            <a:pPr algn="ctr"/>
            <a:r>
              <a:rPr lang="fr-FR" sz="3600" b="0" dirty="0" err="1" smtClean="0">
                <a:latin typeface="Gill Sans MT" panose="020B0502020104020203" pitchFamily="34" charset="0"/>
              </a:rPr>
              <a:t>Ethnicity</a:t>
            </a:r>
            <a:r>
              <a:rPr lang="fr-FR" sz="3600" b="0" dirty="0" smtClean="0">
                <a:latin typeface="Gill Sans MT" panose="020B0502020104020203" pitchFamily="34" charset="0"/>
              </a:rPr>
              <a:t> of the </a:t>
            </a:r>
            <a:r>
              <a:rPr lang="fr-FR" sz="3600" b="0" dirty="0" err="1" smtClean="0">
                <a:latin typeface="Gill Sans MT" panose="020B0502020104020203" pitchFamily="34" charset="0"/>
              </a:rPr>
              <a:t>members</a:t>
            </a:r>
            <a:endParaRPr lang="en-US" sz="3600" b="0" dirty="0">
              <a:latin typeface="Gill Sans MT" panose="020B0502020104020203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15189" y="2505075"/>
            <a:ext cx="5740199" cy="36845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900" dirty="0">
                <a:latin typeface="Gill Sans MT" panose="020B0502020104020203" pitchFamily="34" charset="0"/>
              </a:rPr>
              <a:t>● For 55.2% of the FO members are exclusively from </a:t>
            </a:r>
            <a:r>
              <a:rPr lang="en-US" sz="3900" dirty="0" err="1">
                <a:latin typeface="Gill Sans MT" panose="020B0502020104020203" pitchFamily="34" charset="0"/>
              </a:rPr>
              <a:t>Minianka</a:t>
            </a:r>
            <a:r>
              <a:rPr lang="en-US" sz="3900" dirty="0">
                <a:latin typeface="Gill Sans MT" panose="020B0502020104020203" pitchFamily="34" charset="0"/>
              </a:rPr>
              <a:t> ethnicity. In other cases they are associated with Fulani, Bambara, Senufo, </a:t>
            </a:r>
            <a:r>
              <a:rPr lang="en-US" sz="3900" dirty="0" err="1">
                <a:latin typeface="Gill Sans MT" panose="020B0502020104020203" pitchFamily="34" charset="0"/>
              </a:rPr>
              <a:t>Sarakole</a:t>
            </a:r>
            <a:r>
              <a:rPr lang="en-US" sz="3900" dirty="0">
                <a:latin typeface="Gill Sans MT" panose="020B0502020104020203" pitchFamily="34" charset="0"/>
              </a:rPr>
              <a:t>, </a:t>
            </a:r>
            <a:r>
              <a:rPr lang="en-US" sz="3900" dirty="0" err="1">
                <a:latin typeface="Gill Sans MT" panose="020B0502020104020203" pitchFamily="34" charset="0"/>
              </a:rPr>
              <a:t>Touareg</a:t>
            </a:r>
            <a:r>
              <a:rPr lang="en-US" sz="3900" dirty="0">
                <a:latin typeface="Gill Sans MT" panose="020B0502020104020203" pitchFamily="34" charset="0"/>
              </a:rPr>
              <a:t> and Bobo</a:t>
            </a:r>
            <a:r>
              <a:rPr lang="en-US" sz="4000" dirty="0" smtClean="0">
                <a:latin typeface="Gill Sans MT" panose="020B0502020104020203" pitchFamily="34" charset="0"/>
              </a:rPr>
              <a:t>.</a:t>
            </a:r>
            <a:endParaRPr lang="en-US" sz="40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934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5400" dirty="0" smtClean="0">
                <a:latin typeface="Gill Sans MT" panose="020B0502020104020203" pitchFamily="34" charset="0"/>
              </a:rPr>
              <a:t>Nature of the FO</a:t>
            </a:r>
            <a:endParaRPr lang="en-US" sz="5400" dirty="0">
              <a:latin typeface="Gill Sans MT" panose="020B0502020104020203" pitchFamily="34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912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sz="5400" dirty="0">
                <a:latin typeface="Gill Sans MT" panose="020B0502020104020203" pitchFamily="34" charset="0"/>
              </a:rPr>
              <a:t>Inclusion of </a:t>
            </a:r>
            <a:r>
              <a:rPr lang="fr-FR" sz="5400" dirty="0" err="1" smtClean="0">
                <a:latin typeface="Gill Sans MT" panose="020B0502020104020203" pitchFamily="34" charset="0"/>
              </a:rPr>
              <a:t>members</a:t>
            </a:r>
            <a:r>
              <a:rPr lang="fr-FR" sz="5400" dirty="0" smtClean="0">
                <a:latin typeface="Gill Sans MT" panose="020B0502020104020203" pitchFamily="34" charset="0"/>
              </a:rPr>
              <a:t> of </a:t>
            </a:r>
            <a:r>
              <a:rPr lang="en-US" sz="5400" dirty="0" smtClean="0">
                <a:latin typeface="Gill Sans MT" panose="020B0502020104020203" pitchFamily="34" charset="0"/>
              </a:rPr>
              <a:t>others</a:t>
            </a:r>
            <a:r>
              <a:rPr lang="fr-FR" sz="5400" dirty="0" smtClean="0">
                <a:latin typeface="Gill Sans MT" panose="020B0502020104020203" pitchFamily="34" charset="0"/>
              </a:rPr>
              <a:t> </a:t>
            </a:r>
            <a:r>
              <a:rPr lang="fr-FR" sz="5400" dirty="0">
                <a:latin typeface="Gill Sans MT" panose="020B0502020104020203" pitchFamily="34" charset="0"/>
              </a:rPr>
              <a:t>village</a:t>
            </a:r>
            <a:endParaRPr lang="en-US" sz="5400" dirty="0">
              <a:latin typeface="Gill Sans MT" panose="020B0502020104020203" pitchFamily="34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81"/>
          <a:stretch/>
        </p:blipFill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5754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1692</TotalTime>
  <Words>939</Words>
  <Application>Microsoft Office PowerPoint</Application>
  <PresentationFormat>Widescreen</PresentationFormat>
  <Paragraphs>123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Gill Sans MT</vt:lpstr>
      <vt:lpstr>Times New Roman</vt:lpstr>
      <vt:lpstr>Office Theme</vt:lpstr>
      <vt:lpstr>Status of Farmers’ Organizations in Watershed villages of Mali </vt:lpstr>
      <vt:lpstr>Work Plan</vt:lpstr>
      <vt:lpstr>Target villages</vt:lpstr>
      <vt:lpstr>Objective of the study and methodology</vt:lpstr>
      <vt:lpstr>Number of existing FO : 29</vt:lpstr>
      <vt:lpstr>Years of existence</vt:lpstr>
      <vt:lpstr>Members of FO</vt:lpstr>
      <vt:lpstr>Nature of the FO</vt:lpstr>
      <vt:lpstr>Inclusion of members of others village</vt:lpstr>
      <vt:lpstr>FOs’ character</vt:lpstr>
      <vt:lpstr>Reasons of establishment </vt:lpstr>
      <vt:lpstr>Main objective</vt:lpstr>
      <vt:lpstr>Specific roles of the FO</vt:lpstr>
      <vt:lpstr>Support to members</vt:lpstr>
      <vt:lpstr>FO’s management: Leaders’ Team</vt:lpstr>
      <vt:lpstr>FO’s management: Conflict resolution</vt:lpstr>
      <vt:lpstr>Select Mode</vt:lpstr>
      <vt:lpstr>Rules for members</vt:lpstr>
      <vt:lpstr>Socio economic</vt:lpstr>
      <vt:lpstr>Crops grown information</vt:lpstr>
      <vt:lpstr>Agricultural input information</vt:lpstr>
      <vt:lpstr>Production information</vt:lpstr>
      <vt:lpstr>Crops sold information</vt:lpstr>
      <vt:lpstr>Land and water management practices</vt:lpstr>
      <vt:lpstr>Water use information</vt:lpstr>
      <vt:lpstr>Major constraints</vt:lpstr>
      <vt:lpstr>Main partners</vt:lpstr>
      <vt:lpstr>Conclusion and perspective</vt:lpstr>
      <vt:lpstr>Forwarding message</vt:lpstr>
      <vt:lpstr>Thank you for your attention</vt:lpstr>
    </vt:vector>
  </TitlesOfParts>
  <Company>MINUSMA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Farmers’ Organisation</dc:title>
  <dc:creator>CEDRICK VICTOIR</dc:creator>
  <cp:lastModifiedBy>CEDRICK VICTOIR</cp:lastModifiedBy>
  <cp:revision>84</cp:revision>
  <dcterms:created xsi:type="dcterms:W3CDTF">2015-02-21T18:01:41Z</dcterms:created>
  <dcterms:modified xsi:type="dcterms:W3CDTF">2015-02-26T14:32:13Z</dcterms:modified>
</cp:coreProperties>
</file>